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  <p:sldMasterId id="2147483796" r:id="rId2"/>
    <p:sldMasterId id="2147483838" r:id="rId3"/>
  </p:sldMasterIdLst>
  <p:notesMasterIdLst>
    <p:notesMasterId r:id="rId23"/>
  </p:notesMasterIdLst>
  <p:handoutMasterIdLst>
    <p:handoutMasterId r:id="rId24"/>
  </p:handoutMasterIdLst>
  <p:sldIdLst>
    <p:sldId id="256" r:id="rId4"/>
    <p:sldId id="282" r:id="rId5"/>
    <p:sldId id="278" r:id="rId6"/>
    <p:sldId id="279" r:id="rId7"/>
    <p:sldId id="257" r:id="rId8"/>
    <p:sldId id="280" r:id="rId9"/>
    <p:sldId id="266" r:id="rId10"/>
    <p:sldId id="260" r:id="rId11"/>
    <p:sldId id="262" r:id="rId12"/>
    <p:sldId id="263" r:id="rId13"/>
    <p:sldId id="270" r:id="rId14"/>
    <p:sldId id="281" r:id="rId15"/>
    <p:sldId id="258" r:id="rId16"/>
    <p:sldId id="283" r:id="rId17"/>
    <p:sldId id="284" r:id="rId18"/>
    <p:sldId id="286" r:id="rId19"/>
    <p:sldId id="287" r:id="rId20"/>
    <p:sldId id="285" r:id="rId21"/>
    <p:sldId id="288" r:id="rId22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812" autoAdjust="0"/>
    <p:restoredTop sz="80627" autoAdjust="0"/>
  </p:normalViewPr>
  <p:slideViewPr>
    <p:cSldViewPr snapToGrid="0">
      <p:cViewPr>
        <p:scale>
          <a:sx n="65" d="100"/>
          <a:sy n="65" d="100"/>
        </p:scale>
        <p:origin x="-1470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0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r-TR"/>
              <a:t>Kayıt Altındaki Hayvan Potansiyeli     ( Milyon)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Büyükbaş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Sayfa1!$A$2:$A$3</c:f>
              <c:strCache>
                <c:ptCount val="2"/>
                <c:pt idx="0">
                  <c:v>Türkiye</c:v>
                </c:pt>
                <c:pt idx="1">
                  <c:v>Almanya</c:v>
                </c:pt>
              </c:strCache>
            </c:strRef>
          </c:cat>
          <c:val>
            <c:numRef>
              <c:f>Sayfa1!$B$2:$B$3</c:f>
              <c:numCache>
                <c:formatCode>gene\ra\l</c:formatCode>
                <c:ptCount val="2"/>
                <c:pt idx="0">
                  <c:v>14.2</c:v>
                </c:pt>
                <c:pt idx="1">
                  <c:v>12.2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60-4947-A867-3005DE9A9E8D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Küçükbaş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Sayfa1!$A$2:$A$3</c:f>
              <c:strCache>
                <c:ptCount val="2"/>
                <c:pt idx="0">
                  <c:v>Türkiye</c:v>
                </c:pt>
                <c:pt idx="1">
                  <c:v>Almanya</c:v>
                </c:pt>
              </c:strCache>
            </c:strRef>
          </c:cat>
          <c:val>
            <c:numRef>
              <c:f>Sayfa1!$C$2:$C$3</c:f>
              <c:numCache>
                <c:formatCode>gene\ra\l</c:formatCode>
                <c:ptCount val="2"/>
                <c:pt idx="0">
                  <c:v>41.3</c:v>
                </c:pt>
                <c:pt idx="1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60-4947-A867-3005DE9A9E8D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Domuz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Sayfa1!$A$2:$A$3</c:f>
              <c:strCache>
                <c:ptCount val="2"/>
                <c:pt idx="0">
                  <c:v>Türkiye</c:v>
                </c:pt>
                <c:pt idx="1">
                  <c:v>Almanya</c:v>
                </c:pt>
              </c:strCache>
            </c:strRef>
          </c:cat>
          <c:val>
            <c:numRef>
              <c:f>Sayfa1!$D$2:$D$3</c:f>
              <c:numCache>
                <c:formatCode>gene\ra\l</c:formatCode>
                <c:ptCount val="2"/>
                <c:pt idx="0">
                  <c:v>1</c:v>
                </c:pt>
                <c:pt idx="1">
                  <c:v>27.2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B60-4947-A867-3005DE9A9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36616704"/>
        <c:axId val="236622592"/>
      </c:barChart>
      <c:catAx>
        <c:axId val="236616704"/>
        <c:scaling>
          <c:orientation val="minMax"/>
        </c:scaling>
        <c:delete val="0"/>
        <c:axPos val="b"/>
        <c:numFmt formatCode="gene\ra\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36622592"/>
        <c:crosses val="autoZero"/>
        <c:auto val="1"/>
        <c:lblAlgn val="ctr"/>
        <c:lblOffset val="100"/>
        <c:noMultiLvlLbl val="0"/>
      </c:catAx>
      <c:valAx>
        <c:axId val="23662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\ra\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3661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F91EDF-B519-427C-94CA-7583085ED073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224371ED-F01D-402F-AEF9-4CCD5ECB2AD0}">
      <dgm:prSet phldrT="[Metin]"/>
      <dgm:spPr>
        <a:solidFill>
          <a:srgbClr val="9966FF">
            <a:alpha val="49804"/>
          </a:srgbClr>
        </a:solidFill>
      </dgm:spPr>
      <dgm:t>
        <a:bodyPr/>
        <a:lstStyle/>
        <a:p>
          <a:r>
            <a:rPr lang="tr-TR" dirty="0"/>
            <a:t>Elektrik</a:t>
          </a:r>
        </a:p>
      </dgm:t>
    </dgm:pt>
    <dgm:pt modelId="{407D6F9C-B151-4A92-94DB-6E4102260664}" type="parTrans" cxnId="{D6EAC8A6-C85E-4694-B09A-B036BFD03AA9}">
      <dgm:prSet/>
      <dgm:spPr/>
      <dgm:t>
        <a:bodyPr/>
        <a:lstStyle/>
        <a:p>
          <a:endParaRPr lang="tr-TR"/>
        </a:p>
      </dgm:t>
    </dgm:pt>
    <dgm:pt modelId="{32DFCF27-740C-495B-94CC-5FC791FE5433}" type="sibTrans" cxnId="{D6EAC8A6-C85E-4694-B09A-B036BFD03AA9}">
      <dgm:prSet/>
      <dgm:spPr/>
      <dgm:t>
        <a:bodyPr/>
        <a:lstStyle/>
        <a:p>
          <a:endParaRPr lang="tr-TR"/>
        </a:p>
      </dgm:t>
    </dgm:pt>
    <dgm:pt modelId="{A62FB6D3-2D88-41DC-9105-7184B6FE0DE4}">
      <dgm:prSet phldrT="[Metin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tr-TR" dirty="0"/>
            <a:t>Soğutma</a:t>
          </a:r>
        </a:p>
      </dgm:t>
    </dgm:pt>
    <dgm:pt modelId="{21FF1DA5-C8E0-4FF4-9E4E-9CB15847CA06}" type="parTrans" cxnId="{8A02F0EB-8241-4F81-8E9C-6D62D36565D5}">
      <dgm:prSet/>
      <dgm:spPr/>
      <dgm:t>
        <a:bodyPr/>
        <a:lstStyle/>
        <a:p>
          <a:endParaRPr lang="tr-TR"/>
        </a:p>
      </dgm:t>
    </dgm:pt>
    <dgm:pt modelId="{196D2A58-9A1C-4BA7-80B4-F32ABD484673}" type="sibTrans" cxnId="{8A02F0EB-8241-4F81-8E9C-6D62D36565D5}">
      <dgm:prSet/>
      <dgm:spPr/>
      <dgm:t>
        <a:bodyPr/>
        <a:lstStyle/>
        <a:p>
          <a:endParaRPr lang="tr-TR"/>
        </a:p>
      </dgm:t>
    </dgm:pt>
    <dgm:pt modelId="{D40D1755-F8A3-43D3-B805-3D54B05A9CE2}">
      <dgm:prSet phldrT="[Metin]"/>
      <dgm:spPr>
        <a:solidFill>
          <a:srgbClr val="FF5050">
            <a:alpha val="49804"/>
          </a:srgbClr>
        </a:solidFill>
      </dgm:spPr>
      <dgm:t>
        <a:bodyPr/>
        <a:lstStyle/>
        <a:p>
          <a:r>
            <a:rPr lang="tr-TR" dirty="0"/>
            <a:t>Isıtma</a:t>
          </a:r>
        </a:p>
      </dgm:t>
    </dgm:pt>
    <dgm:pt modelId="{69730BBC-6F48-43B8-A3F6-F27E832FBE01}" type="parTrans" cxnId="{79B8A9A0-A189-4198-960B-8E8FD098F537}">
      <dgm:prSet/>
      <dgm:spPr/>
      <dgm:t>
        <a:bodyPr/>
        <a:lstStyle/>
        <a:p>
          <a:endParaRPr lang="tr-TR"/>
        </a:p>
      </dgm:t>
    </dgm:pt>
    <dgm:pt modelId="{DCC1071C-A3D2-472F-BD47-8BCB40C11D6B}" type="sibTrans" cxnId="{79B8A9A0-A189-4198-960B-8E8FD098F537}">
      <dgm:prSet/>
      <dgm:spPr/>
      <dgm:t>
        <a:bodyPr/>
        <a:lstStyle/>
        <a:p>
          <a:endParaRPr lang="tr-TR"/>
        </a:p>
      </dgm:t>
    </dgm:pt>
    <dgm:pt modelId="{BB3BCD19-1846-4506-ABCB-C184E604C0C6}" type="pres">
      <dgm:prSet presAssocID="{59F91EDF-B519-427C-94CA-7583085ED073}" presName="compositeShape" presStyleCnt="0">
        <dgm:presLayoutVars>
          <dgm:chMax val="7"/>
          <dgm:dir/>
          <dgm:resizeHandles val="exact"/>
        </dgm:presLayoutVars>
      </dgm:prSet>
      <dgm:spPr/>
    </dgm:pt>
    <dgm:pt modelId="{59C2AE33-8C4D-4A0E-A160-29175163DA81}" type="pres">
      <dgm:prSet presAssocID="{224371ED-F01D-402F-AEF9-4CCD5ECB2AD0}" presName="circ1" presStyleLbl="vennNode1" presStyleIdx="0" presStyleCnt="3"/>
      <dgm:spPr/>
      <dgm:t>
        <a:bodyPr/>
        <a:lstStyle/>
        <a:p>
          <a:endParaRPr lang="tr-TR"/>
        </a:p>
      </dgm:t>
    </dgm:pt>
    <dgm:pt modelId="{A224C11B-08E8-46BB-9E79-C693FDF3B56A}" type="pres">
      <dgm:prSet presAssocID="{224371ED-F01D-402F-AEF9-4CCD5ECB2AD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DF3677-FFE1-487F-AA0C-53BA919555F2}" type="pres">
      <dgm:prSet presAssocID="{A62FB6D3-2D88-41DC-9105-7184B6FE0DE4}" presName="circ2" presStyleLbl="vennNode1" presStyleIdx="1" presStyleCnt="3" custLinFactNeighborX="2119" custLinFactNeighborY="-1614"/>
      <dgm:spPr/>
      <dgm:t>
        <a:bodyPr/>
        <a:lstStyle/>
        <a:p>
          <a:endParaRPr lang="tr-TR"/>
        </a:p>
      </dgm:t>
    </dgm:pt>
    <dgm:pt modelId="{78569030-2A10-46D5-8800-01E446BF4CB2}" type="pres">
      <dgm:prSet presAssocID="{A62FB6D3-2D88-41DC-9105-7184B6FE0DE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74B3E4-A519-4285-80B0-C20C68177492}" type="pres">
      <dgm:prSet presAssocID="{D40D1755-F8A3-43D3-B805-3D54B05A9CE2}" presName="circ3" presStyleLbl="vennNode1" presStyleIdx="2" presStyleCnt="3"/>
      <dgm:spPr/>
      <dgm:t>
        <a:bodyPr/>
        <a:lstStyle/>
        <a:p>
          <a:endParaRPr lang="tr-TR"/>
        </a:p>
      </dgm:t>
    </dgm:pt>
    <dgm:pt modelId="{C32BE130-2E61-480D-A614-28C91992D020}" type="pres">
      <dgm:prSet presAssocID="{D40D1755-F8A3-43D3-B805-3D54B05A9CE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3D5C9A5-BBD5-4895-AC29-5E5B7FD0C693}" type="presOf" srcId="{224371ED-F01D-402F-AEF9-4CCD5ECB2AD0}" destId="{A224C11B-08E8-46BB-9E79-C693FDF3B56A}" srcOrd="1" destOrd="0" presId="urn:microsoft.com/office/officeart/2005/8/layout/venn1"/>
    <dgm:cxn modelId="{D55A4BD8-E4C7-4D62-A12E-67B271931CA5}" type="presOf" srcId="{D40D1755-F8A3-43D3-B805-3D54B05A9CE2}" destId="{AF74B3E4-A519-4285-80B0-C20C68177492}" srcOrd="0" destOrd="0" presId="urn:microsoft.com/office/officeart/2005/8/layout/venn1"/>
    <dgm:cxn modelId="{5F160583-F0D1-4347-8CAD-66135BAD242D}" type="presOf" srcId="{59F91EDF-B519-427C-94CA-7583085ED073}" destId="{BB3BCD19-1846-4506-ABCB-C184E604C0C6}" srcOrd="0" destOrd="0" presId="urn:microsoft.com/office/officeart/2005/8/layout/venn1"/>
    <dgm:cxn modelId="{8C879E2C-56CE-4D7F-A310-BE6208CBAD80}" type="presOf" srcId="{224371ED-F01D-402F-AEF9-4CCD5ECB2AD0}" destId="{59C2AE33-8C4D-4A0E-A160-29175163DA81}" srcOrd="0" destOrd="0" presId="urn:microsoft.com/office/officeart/2005/8/layout/venn1"/>
    <dgm:cxn modelId="{09064CB1-D1E8-4A2B-9909-A6DC123CCDE4}" type="presOf" srcId="{A62FB6D3-2D88-41DC-9105-7184B6FE0DE4}" destId="{D5DF3677-FFE1-487F-AA0C-53BA919555F2}" srcOrd="0" destOrd="0" presId="urn:microsoft.com/office/officeart/2005/8/layout/venn1"/>
    <dgm:cxn modelId="{79B8A9A0-A189-4198-960B-8E8FD098F537}" srcId="{59F91EDF-B519-427C-94CA-7583085ED073}" destId="{D40D1755-F8A3-43D3-B805-3D54B05A9CE2}" srcOrd="2" destOrd="0" parTransId="{69730BBC-6F48-43B8-A3F6-F27E832FBE01}" sibTransId="{DCC1071C-A3D2-472F-BD47-8BCB40C11D6B}"/>
    <dgm:cxn modelId="{D6EAC8A6-C85E-4694-B09A-B036BFD03AA9}" srcId="{59F91EDF-B519-427C-94CA-7583085ED073}" destId="{224371ED-F01D-402F-AEF9-4CCD5ECB2AD0}" srcOrd="0" destOrd="0" parTransId="{407D6F9C-B151-4A92-94DB-6E4102260664}" sibTransId="{32DFCF27-740C-495B-94CC-5FC791FE5433}"/>
    <dgm:cxn modelId="{8A02F0EB-8241-4F81-8E9C-6D62D36565D5}" srcId="{59F91EDF-B519-427C-94CA-7583085ED073}" destId="{A62FB6D3-2D88-41DC-9105-7184B6FE0DE4}" srcOrd="1" destOrd="0" parTransId="{21FF1DA5-C8E0-4FF4-9E4E-9CB15847CA06}" sibTransId="{196D2A58-9A1C-4BA7-80B4-F32ABD484673}"/>
    <dgm:cxn modelId="{D1436A5D-DDB3-4122-9EA6-1B1ACC243630}" type="presOf" srcId="{D40D1755-F8A3-43D3-B805-3D54B05A9CE2}" destId="{C32BE130-2E61-480D-A614-28C91992D020}" srcOrd="1" destOrd="0" presId="urn:microsoft.com/office/officeart/2005/8/layout/venn1"/>
    <dgm:cxn modelId="{AC941712-28FE-4361-8912-4BFA85634404}" type="presOf" srcId="{A62FB6D3-2D88-41DC-9105-7184B6FE0DE4}" destId="{78569030-2A10-46D5-8800-01E446BF4CB2}" srcOrd="1" destOrd="0" presId="urn:microsoft.com/office/officeart/2005/8/layout/venn1"/>
    <dgm:cxn modelId="{3092BB2C-2845-40C0-88C3-43AECCCADA3F}" type="presParOf" srcId="{BB3BCD19-1846-4506-ABCB-C184E604C0C6}" destId="{59C2AE33-8C4D-4A0E-A160-29175163DA81}" srcOrd="0" destOrd="0" presId="urn:microsoft.com/office/officeart/2005/8/layout/venn1"/>
    <dgm:cxn modelId="{38073025-73B6-4D62-BD3A-9BA89560532B}" type="presParOf" srcId="{BB3BCD19-1846-4506-ABCB-C184E604C0C6}" destId="{A224C11B-08E8-46BB-9E79-C693FDF3B56A}" srcOrd="1" destOrd="0" presId="urn:microsoft.com/office/officeart/2005/8/layout/venn1"/>
    <dgm:cxn modelId="{280AEE1A-C193-4FD2-83F5-1D697B46ABF7}" type="presParOf" srcId="{BB3BCD19-1846-4506-ABCB-C184E604C0C6}" destId="{D5DF3677-FFE1-487F-AA0C-53BA919555F2}" srcOrd="2" destOrd="0" presId="urn:microsoft.com/office/officeart/2005/8/layout/venn1"/>
    <dgm:cxn modelId="{139D4EF2-1E64-41B4-B3B0-1477D274EB21}" type="presParOf" srcId="{BB3BCD19-1846-4506-ABCB-C184E604C0C6}" destId="{78569030-2A10-46D5-8800-01E446BF4CB2}" srcOrd="3" destOrd="0" presId="urn:microsoft.com/office/officeart/2005/8/layout/venn1"/>
    <dgm:cxn modelId="{8A95E490-128A-4E3B-AB76-26D0F6B4E3F4}" type="presParOf" srcId="{BB3BCD19-1846-4506-ABCB-C184E604C0C6}" destId="{AF74B3E4-A519-4285-80B0-C20C68177492}" srcOrd="4" destOrd="0" presId="urn:microsoft.com/office/officeart/2005/8/layout/venn1"/>
    <dgm:cxn modelId="{CA88DD4E-1EEC-4B37-83DB-E5265F924E5B}" type="presParOf" srcId="{BB3BCD19-1846-4506-ABCB-C184E604C0C6}" destId="{C32BE130-2E61-480D-A614-28C91992D02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DB2B96-FF45-4865-8881-7D1FDF3737E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02B95FA-A055-4012-BC30-1C5CB60114CE}">
      <dgm:prSet phldrT="[Metin]" custT="1"/>
      <dgm:spPr/>
      <dgm:t>
        <a:bodyPr/>
        <a:lstStyle/>
        <a:p>
          <a:r>
            <a:rPr lang="tr-TR" sz="2800" b="1" dirty="0"/>
            <a:t>Avantajları</a:t>
          </a:r>
        </a:p>
      </dgm:t>
    </dgm:pt>
    <dgm:pt modelId="{E26146EF-BC1B-4461-B30D-1AF71F3DA292}" type="parTrans" cxnId="{05BDFE55-A040-4B43-ADEA-70E82D6FC6DB}">
      <dgm:prSet/>
      <dgm:spPr/>
      <dgm:t>
        <a:bodyPr/>
        <a:lstStyle/>
        <a:p>
          <a:endParaRPr lang="tr-TR"/>
        </a:p>
      </dgm:t>
    </dgm:pt>
    <dgm:pt modelId="{D528A395-1A46-4E03-9CE5-26C5FFAD050D}" type="sibTrans" cxnId="{05BDFE55-A040-4B43-ADEA-70E82D6FC6DB}">
      <dgm:prSet/>
      <dgm:spPr/>
      <dgm:t>
        <a:bodyPr/>
        <a:lstStyle/>
        <a:p>
          <a:endParaRPr lang="tr-TR"/>
        </a:p>
      </dgm:t>
    </dgm:pt>
    <dgm:pt modelId="{5D1DDC78-D601-4B42-ADA0-2FC6DA6767D3}">
      <dgm:prSet phldrT="[Metin]"/>
      <dgm:spPr/>
      <dgm:t>
        <a:bodyPr/>
        <a:lstStyle/>
        <a:p>
          <a:r>
            <a:rPr lang="tr-TR" dirty="0"/>
            <a:t>Coğrafi olarak yayılması ve bu nedenle politik riskinin düşük olması</a:t>
          </a:r>
        </a:p>
      </dgm:t>
    </dgm:pt>
    <dgm:pt modelId="{825FB630-191D-4B58-84C4-2232643E2893}" type="parTrans" cxnId="{D02CDCA8-B993-4027-A03C-837FFF8F6B38}">
      <dgm:prSet/>
      <dgm:spPr/>
      <dgm:t>
        <a:bodyPr/>
        <a:lstStyle/>
        <a:p>
          <a:endParaRPr lang="tr-TR"/>
        </a:p>
      </dgm:t>
    </dgm:pt>
    <dgm:pt modelId="{A4239982-FC59-4184-8144-A3B371285684}" type="sibTrans" cxnId="{D02CDCA8-B993-4027-A03C-837FFF8F6B38}">
      <dgm:prSet/>
      <dgm:spPr/>
      <dgm:t>
        <a:bodyPr/>
        <a:lstStyle/>
        <a:p>
          <a:endParaRPr lang="tr-TR"/>
        </a:p>
      </dgm:t>
    </dgm:pt>
    <dgm:pt modelId="{B17BAEC6-0A07-466C-B528-4FD21274B504}">
      <dgm:prSet phldrT="[Metin]"/>
      <dgm:spPr/>
      <dgm:t>
        <a:bodyPr/>
        <a:lstStyle/>
        <a:p>
          <a:r>
            <a:rPr lang="tr-TR" dirty="0"/>
            <a:t>İstihdam</a:t>
          </a:r>
        </a:p>
      </dgm:t>
    </dgm:pt>
    <dgm:pt modelId="{72A8C650-886F-4FFF-8FED-A0AA2A157F05}" type="parTrans" cxnId="{2FAF947D-B7A8-46A9-A31D-5DCA39C363F6}">
      <dgm:prSet/>
      <dgm:spPr/>
      <dgm:t>
        <a:bodyPr/>
        <a:lstStyle/>
        <a:p>
          <a:endParaRPr lang="tr-TR"/>
        </a:p>
      </dgm:t>
    </dgm:pt>
    <dgm:pt modelId="{E4433755-E679-4A5A-B46B-B530653784C5}" type="sibTrans" cxnId="{2FAF947D-B7A8-46A9-A31D-5DCA39C363F6}">
      <dgm:prSet/>
      <dgm:spPr/>
      <dgm:t>
        <a:bodyPr/>
        <a:lstStyle/>
        <a:p>
          <a:endParaRPr lang="tr-TR"/>
        </a:p>
      </dgm:t>
    </dgm:pt>
    <dgm:pt modelId="{08F33159-672E-4AD9-A623-94268B16CF89}">
      <dgm:prSet phldrT="[Metin]"/>
      <dgm:spPr/>
      <dgm:t>
        <a:bodyPr/>
        <a:lstStyle/>
        <a:p>
          <a:r>
            <a:rPr lang="tr-TR" dirty="0"/>
            <a:t>Enerji Arz Güvenliği</a:t>
          </a:r>
        </a:p>
      </dgm:t>
    </dgm:pt>
    <dgm:pt modelId="{BC50B123-7760-4FC1-B256-23D4B58A48F2}" type="parTrans" cxnId="{7319D1DA-3A65-401C-ABC6-F63AE3606719}">
      <dgm:prSet/>
      <dgm:spPr/>
      <dgm:t>
        <a:bodyPr/>
        <a:lstStyle/>
        <a:p>
          <a:endParaRPr lang="tr-TR"/>
        </a:p>
      </dgm:t>
    </dgm:pt>
    <dgm:pt modelId="{DD65DE21-F71C-48BC-BC56-7A9721539AC3}" type="sibTrans" cxnId="{7319D1DA-3A65-401C-ABC6-F63AE3606719}">
      <dgm:prSet/>
      <dgm:spPr/>
      <dgm:t>
        <a:bodyPr/>
        <a:lstStyle/>
        <a:p>
          <a:endParaRPr lang="tr-TR"/>
        </a:p>
      </dgm:t>
    </dgm:pt>
    <dgm:pt modelId="{C12DD23E-4999-4253-ADDD-A12A1FCFBF8A}">
      <dgm:prSet phldrT="[Metin]" custT="1"/>
      <dgm:spPr/>
      <dgm:t>
        <a:bodyPr/>
        <a:lstStyle/>
        <a:p>
          <a:r>
            <a:rPr lang="tr-TR" sz="2800" b="1" dirty="0"/>
            <a:t>Dezavantajlar</a:t>
          </a:r>
          <a:r>
            <a:rPr lang="tr-TR" sz="2800" dirty="0"/>
            <a:t>ı</a:t>
          </a:r>
        </a:p>
      </dgm:t>
    </dgm:pt>
    <dgm:pt modelId="{B32DC117-3CCE-49A2-899B-BD6A65B4450E}" type="parTrans" cxnId="{A8D6D75B-3C3C-42B8-8F92-067EF84989E3}">
      <dgm:prSet/>
      <dgm:spPr/>
      <dgm:t>
        <a:bodyPr/>
        <a:lstStyle/>
        <a:p>
          <a:endParaRPr lang="tr-TR"/>
        </a:p>
      </dgm:t>
    </dgm:pt>
    <dgm:pt modelId="{E441E902-FB27-4098-801B-90ADF0090081}" type="sibTrans" cxnId="{A8D6D75B-3C3C-42B8-8F92-067EF84989E3}">
      <dgm:prSet/>
      <dgm:spPr/>
      <dgm:t>
        <a:bodyPr/>
        <a:lstStyle/>
        <a:p>
          <a:endParaRPr lang="tr-TR"/>
        </a:p>
      </dgm:t>
    </dgm:pt>
    <dgm:pt modelId="{B9385EBB-B157-4AD2-B09A-88AE14972257}">
      <dgm:prSet phldrT="[Metin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tr-TR" b="0" dirty="0">
              <a:solidFill>
                <a:schemeClr val="tx1"/>
              </a:solidFill>
            </a:rPr>
            <a:t>Yüksek miktarlı atık miktarının bulunmasında yaşanabilecek zorluklar</a:t>
          </a:r>
          <a:r>
            <a:rPr lang="en-US" b="0" dirty="0">
              <a:solidFill>
                <a:schemeClr val="tx1"/>
              </a:solidFill>
            </a:rPr>
            <a:t> </a:t>
          </a:r>
          <a:endParaRPr lang="tr-TR" b="0" dirty="0"/>
        </a:p>
      </dgm:t>
    </dgm:pt>
    <dgm:pt modelId="{1275216A-8CFE-43D7-A1F3-BCC7DD7892A9}" type="parTrans" cxnId="{6E2F2221-2F2C-4B8F-BEE8-097B577A88ED}">
      <dgm:prSet/>
      <dgm:spPr/>
      <dgm:t>
        <a:bodyPr/>
        <a:lstStyle/>
        <a:p>
          <a:endParaRPr lang="tr-TR"/>
        </a:p>
      </dgm:t>
    </dgm:pt>
    <dgm:pt modelId="{B23D2D57-5AE5-47E6-A5A0-E73EE742FB56}" type="sibTrans" cxnId="{6E2F2221-2F2C-4B8F-BEE8-097B577A88ED}">
      <dgm:prSet/>
      <dgm:spPr/>
      <dgm:t>
        <a:bodyPr/>
        <a:lstStyle/>
        <a:p>
          <a:endParaRPr lang="tr-TR"/>
        </a:p>
      </dgm:t>
    </dgm:pt>
    <dgm:pt modelId="{AB4D3F34-EE49-4BB5-B973-F4ED90250679}">
      <dgm:prSet phldrT="[Metin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tr-TR" b="0" dirty="0">
              <a:solidFill>
                <a:schemeClr val="tx1"/>
              </a:solidFill>
            </a:rPr>
            <a:t>Enerji Bitkisindeki fiyat belirsizliği, çiftçilerin alışık olduğu zirai üretim alışkanlıklarının dışına çıkmamasına sebebiyet vermekte</a:t>
          </a:r>
          <a:endParaRPr lang="tr-TR" b="0" dirty="0"/>
        </a:p>
      </dgm:t>
    </dgm:pt>
    <dgm:pt modelId="{3E6160C6-43EC-4EE0-B4A2-F223215AFAE7}" type="parTrans" cxnId="{0F0FB5EB-E676-47C6-AE3D-84A55351844C}">
      <dgm:prSet/>
      <dgm:spPr/>
      <dgm:t>
        <a:bodyPr/>
        <a:lstStyle/>
        <a:p>
          <a:endParaRPr lang="tr-TR"/>
        </a:p>
      </dgm:t>
    </dgm:pt>
    <dgm:pt modelId="{2C2C331D-649F-4608-BB1E-3E12D291D5F2}" type="sibTrans" cxnId="{0F0FB5EB-E676-47C6-AE3D-84A55351844C}">
      <dgm:prSet/>
      <dgm:spPr/>
      <dgm:t>
        <a:bodyPr/>
        <a:lstStyle/>
        <a:p>
          <a:endParaRPr lang="tr-TR"/>
        </a:p>
      </dgm:t>
    </dgm:pt>
    <dgm:pt modelId="{896DC9DA-99C0-46E5-BF10-3963DCE30FBD}">
      <dgm:prSet phldrT="[Metin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tr-TR" b="0" dirty="0">
              <a:solidFill>
                <a:schemeClr val="tx1"/>
              </a:solidFill>
            </a:rPr>
            <a:t>Sektörde bilgi, eğitim ve tecrübe eksikliği. </a:t>
          </a:r>
          <a:endParaRPr lang="tr-TR" b="0" dirty="0"/>
        </a:p>
      </dgm:t>
    </dgm:pt>
    <dgm:pt modelId="{35BEFA91-CE3A-4323-8025-5B64DCE4DB4C}" type="parTrans" cxnId="{9993DC25-A994-4027-9AB1-FAFFDD5811B9}">
      <dgm:prSet/>
      <dgm:spPr/>
      <dgm:t>
        <a:bodyPr/>
        <a:lstStyle/>
        <a:p>
          <a:endParaRPr lang="tr-TR"/>
        </a:p>
      </dgm:t>
    </dgm:pt>
    <dgm:pt modelId="{96BDD4FE-9644-4C05-AA47-E2A5B914AC66}" type="sibTrans" cxnId="{9993DC25-A994-4027-9AB1-FAFFDD5811B9}">
      <dgm:prSet/>
      <dgm:spPr/>
      <dgm:t>
        <a:bodyPr/>
        <a:lstStyle/>
        <a:p>
          <a:endParaRPr lang="tr-TR"/>
        </a:p>
      </dgm:t>
    </dgm:pt>
    <dgm:pt modelId="{A5A780EB-C95F-43D3-A719-D0150C1C7C98}">
      <dgm:prSet phldrT="[Metin]"/>
      <dgm:spPr/>
      <dgm:t>
        <a:bodyPr/>
        <a:lstStyle/>
        <a:p>
          <a:r>
            <a:rPr lang="tr-TR" dirty="0"/>
            <a:t>Depolama Faaliyetlerinin Arazi Bolluğu Nedeniyle Kolay olması</a:t>
          </a:r>
        </a:p>
      </dgm:t>
    </dgm:pt>
    <dgm:pt modelId="{3A10547C-FFEF-413F-A8CA-D28C5805EC2D}" type="parTrans" cxnId="{35D2EA66-603B-4E03-99E9-93693344BC26}">
      <dgm:prSet/>
      <dgm:spPr/>
      <dgm:t>
        <a:bodyPr/>
        <a:lstStyle/>
        <a:p>
          <a:endParaRPr lang="tr-TR"/>
        </a:p>
      </dgm:t>
    </dgm:pt>
    <dgm:pt modelId="{04A71873-BC1C-4CF6-9E6D-8FCD2824F1D4}" type="sibTrans" cxnId="{35D2EA66-603B-4E03-99E9-93693344BC26}">
      <dgm:prSet/>
      <dgm:spPr/>
      <dgm:t>
        <a:bodyPr/>
        <a:lstStyle/>
        <a:p>
          <a:endParaRPr lang="tr-TR"/>
        </a:p>
      </dgm:t>
    </dgm:pt>
    <dgm:pt modelId="{5B97C503-9948-447F-9E66-AF653A9D9EF3}">
      <dgm:prSet phldrT="[Metin]"/>
      <dgm:spPr/>
      <dgm:t>
        <a:bodyPr/>
        <a:lstStyle/>
        <a:p>
          <a:r>
            <a:rPr lang="tr-TR" dirty="0"/>
            <a:t>Emisyon Geliri</a:t>
          </a:r>
        </a:p>
      </dgm:t>
    </dgm:pt>
    <dgm:pt modelId="{51EA20BE-A9DC-4FAF-8EF4-56698FBD50DA}" type="parTrans" cxnId="{5E2E4593-C004-4813-94D7-9BB935AE1909}">
      <dgm:prSet/>
      <dgm:spPr/>
      <dgm:t>
        <a:bodyPr/>
        <a:lstStyle/>
        <a:p>
          <a:endParaRPr lang="tr-TR"/>
        </a:p>
      </dgm:t>
    </dgm:pt>
    <dgm:pt modelId="{AB2F3683-F5F1-4315-82EA-D80204A0A33B}" type="sibTrans" cxnId="{5E2E4593-C004-4813-94D7-9BB935AE1909}">
      <dgm:prSet/>
      <dgm:spPr/>
      <dgm:t>
        <a:bodyPr/>
        <a:lstStyle/>
        <a:p>
          <a:endParaRPr lang="tr-TR"/>
        </a:p>
      </dgm:t>
    </dgm:pt>
    <dgm:pt modelId="{570AC495-7CA1-40F5-BE1C-5C4F865CC70E}">
      <dgm:prSet phldrT="[Metin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tr-TR" b="0" dirty="0">
              <a:solidFill>
                <a:schemeClr val="tx1"/>
              </a:solidFill>
            </a:rPr>
            <a:t>Enerji Bitki/Ormancılığının/Hayvancılığın istenen seviyeye gelememiş olması</a:t>
          </a:r>
          <a:endParaRPr lang="tr-TR" b="0" dirty="0"/>
        </a:p>
      </dgm:t>
    </dgm:pt>
    <dgm:pt modelId="{04F7BA43-5358-40C8-863C-1F473F1E2641}" type="parTrans" cxnId="{66F1ABA7-D609-4014-8F7F-D69F4E18E2E4}">
      <dgm:prSet/>
      <dgm:spPr/>
      <dgm:t>
        <a:bodyPr/>
        <a:lstStyle/>
        <a:p>
          <a:endParaRPr lang="tr-TR"/>
        </a:p>
      </dgm:t>
    </dgm:pt>
    <dgm:pt modelId="{689642C1-C8A6-493B-A4A1-F51632B1D72C}" type="sibTrans" cxnId="{66F1ABA7-D609-4014-8F7F-D69F4E18E2E4}">
      <dgm:prSet/>
      <dgm:spPr/>
      <dgm:t>
        <a:bodyPr/>
        <a:lstStyle/>
        <a:p>
          <a:endParaRPr lang="tr-TR"/>
        </a:p>
      </dgm:t>
    </dgm:pt>
    <dgm:pt modelId="{078AD808-D0DB-42D8-B28B-E24539F57F8E}">
      <dgm:prSet phldrT="[Metin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tr-TR" b="0" dirty="0"/>
            <a:t>Stok </a:t>
          </a:r>
          <a:r>
            <a:rPr lang="tr-TR" b="0" dirty="0">
              <a:solidFill>
                <a:schemeClr val="tx1"/>
              </a:solidFill>
            </a:rPr>
            <a:t>firmaların eksikliği </a:t>
          </a:r>
          <a:endParaRPr lang="tr-TR" b="0" dirty="0"/>
        </a:p>
      </dgm:t>
    </dgm:pt>
    <dgm:pt modelId="{1C8D42F0-C404-46F0-950D-8082CC28B48B}" type="parTrans" cxnId="{A2959A42-42F2-4B05-8379-C0D4CA97B4C2}">
      <dgm:prSet/>
      <dgm:spPr/>
      <dgm:t>
        <a:bodyPr/>
        <a:lstStyle/>
        <a:p>
          <a:endParaRPr lang="tr-TR"/>
        </a:p>
      </dgm:t>
    </dgm:pt>
    <dgm:pt modelId="{D1641618-A62B-4F0E-B5B6-E737DAC24020}" type="sibTrans" cxnId="{A2959A42-42F2-4B05-8379-C0D4CA97B4C2}">
      <dgm:prSet/>
      <dgm:spPr/>
      <dgm:t>
        <a:bodyPr/>
        <a:lstStyle/>
        <a:p>
          <a:endParaRPr lang="tr-TR"/>
        </a:p>
      </dgm:t>
    </dgm:pt>
    <dgm:pt modelId="{4BBEBE4A-3EA4-4743-8534-E6772A29C44A}" type="pres">
      <dgm:prSet presAssocID="{60DB2B96-FF45-4865-8881-7D1FDF3737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1ABBCB8-C4CB-479C-B4D5-8C8C9EA1B53E}" type="pres">
      <dgm:prSet presAssocID="{502B95FA-A055-4012-BC30-1C5CB60114CE}" presName="composite" presStyleCnt="0"/>
      <dgm:spPr/>
    </dgm:pt>
    <dgm:pt modelId="{9C3BF225-0EDF-42DD-A7FB-F60C703B8FAB}" type="pres">
      <dgm:prSet presAssocID="{502B95FA-A055-4012-BC30-1C5CB60114C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BA2290-FE05-4D8E-82E8-ED4E795F916C}" type="pres">
      <dgm:prSet presAssocID="{502B95FA-A055-4012-BC30-1C5CB60114C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62A4C4C-4DAF-48EC-9347-B63752AEF4C0}" type="pres">
      <dgm:prSet presAssocID="{D528A395-1A46-4E03-9CE5-26C5FFAD050D}" presName="space" presStyleCnt="0"/>
      <dgm:spPr/>
    </dgm:pt>
    <dgm:pt modelId="{9C4A1269-40D5-4EAA-ADF4-D2A08F01DC69}" type="pres">
      <dgm:prSet presAssocID="{C12DD23E-4999-4253-ADDD-A12A1FCFBF8A}" presName="composite" presStyleCnt="0"/>
      <dgm:spPr/>
    </dgm:pt>
    <dgm:pt modelId="{58584A04-F527-4D89-8AC0-DD582FB0BFAD}" type="pres">
      <dgm:prSet presAssocID="{C12DD23E-4999-4253-ADDD-A12A1FCFBF8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05713B-598A-4C89-AF9B-91D5169136FC}" type="pres">
      <dgm:prSet presAssocID="{C12DD23E-4999-4253-ADDD-A12A1FCFBF8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E2E4593-C004-4813-94D7-9BB935AE1909}" srcId="{502B95FA-A055-4012-BC30-1C5CB60114CE}" destId="{5B97C503-9948-447F-9E66-AF653A9D9EF3}" srcOrd="4" destOrd="0" parTransId="{51EA20BE-A9DC-4FAF-8EF4-56698FBD50DA}" sibTransId="{AB2F3683-F5F1-4315-82EA-D80204A0A33B}"/>
    <dgm:cxn modelId="{D02CDCA8-B993-4027-A03C-837FFF8F6B38}" srcId="{502B95FA-A055-4012-BC30-1C5CB60114CE}" destId="{5D1DDC78-D601-4B42-ADA0-2FC6DA6767D3}" srcOrd="0" destOrd="0" parTransId="{825FB630-191D-4B58-84C4-2232643E2893}" sibTransId="{A4239982-FC59-4184-8144-A3B371285684}"/>
    <dgm:cxn modelId="{6E2F2221-2F2C-4B8F-BEE8-097B577A88ED}" srcId="{C12DD23E-4999-4253-ADDD-A12A1FCFBF8A}" destId="{B9385EBB-B157-4AD2-B09A-88AE14972257}" srcOrd="0" destOrd="0" parTransId="{1275216A-8CFE-43D7-A1F3-BCC7DD7892A9}" sibTransId="{B23D2D57-5AE5-47E6-A5A0-E73EE742FB56}"/>
    <dgm:cxn modelId="{A2959A42-42F2-4B05-8379-C0D4CA97B4C2}" srcId="{C12DD23E-4999-4253-ADDD-A12A1FCFBF8A}" destId="{078AD808-D0DB-42D8-B28B-E24539F57F8E}" srcOrd="3" destOrd="0" parTransId="{1C8D42F0-C404-46F0-950D-8082CC28B48B}" sibTransId="{D1641618-A62B-4F0E-B5B6-E737DAC24020}"/>
    <dgm:cxn modelId="{A3692CF5-0AE3-4DC9-8A22-C6D8A73213C0}" type="presOf" srcId="{08F33159-672E-4AD9-A623-94268B16CF89}" destId="{3CBA2290-FE05-4D8E-82E8-ED4E795F916C}" srcOrd="0" destOrd="2" presId="urn:microsoft.com/office/officeart/2005/8/layout/hList1"/>
    <dgm:cxn modelId="{82F6A484-4FA8-4DEB-BD47-9CBC358E636B}" type="presOf" srcId="{502B95FA-A055-4012-BC30-1C5CB60114CE}" destId="{9C3BF225-0EDF-42DD-A7FB-F60C703B8FAB}" srcOrd="0" destOrd="0" presId="urn:microsoft.com/office/officeart/2005/8/layout/hList1"/>
    <dgm:cxn modelId="{35D2EA66-603B-4E03-99E9-93693344BC26}" srcId="{502B95FA-A055-4012-BC30-1C5CB60114CE}" destId="{A5A780EB-C95F-43D3-A719-D0150C1C7C98}" srcOrd="3" destOrd="0" parTransId="{3A10547C-FFEF-413F-A8CA-D28C5805EC2D}" sibTransId="{04A71873-BC1C-4CF6-9E6D-8FCD2824F1D4}"/>
    <dgm:cxn modelId="{D821E9B5-5BBC-41FC-AB10-5F729E4AE48A}" type="presOf" srcId="{C12DD23E-4999-4253-ADDD-A12A1FCFBF8A}" destId="{58584A04-F527-4D89-8AC0-DD582FB0BFAD}" srcOrd="0" destOrd="0" presId="urn:microsoft.com/office/officeart/2005/8/layout/hList1"/>
    <dgm:cxn modelId="{7319D1DA-3A65-401C-ABC6-F63AE3606719}" srcId="{502B95FA-A055-4012-BC30-1C5CB60114CE}" destId="{08F33159-672E-4AD9-A623-94268B16CF89}" srcOrd="2" destOrd="0" parTransId="{BC50B123-7760-4FC1-B256-23D4B58A48F2}" sibTransId="{DD65DE21-F71C-48BC-BC56-7A9721539AC3}"/>
    <dgm:cxn modelId="{BA17E719-BD05-41B8-99F7-9F19A1607DFE}" type="presOf" srcId="{AB4D3F34-EE49-4BB5-B973-F4ED90250679}" destId="{2705713B-598A-4C89-AF9B-91D5169136FC}" srcOrd="0" destOrd="1" presId="urn:microsoft.com/office/officeart/2005/8/layout/hList1"/>
    <dgm:cxn modelId="{09276A3A-BE4A-4DCC-A0C7-E3C9D9F10DEE}" type="presOf" srcId="{B9385EBB-B157-4AD2-B09A-88AE14972257}" destId="{2705713B-598A-4C89-AF9B-91D5169136FC}" srcOrd="0" destOrd="0" presId="urn:microsoft.com/office/officeart/2005/8/layout/hList1"/>
    <dgm:cxn modelId="{66F1ABA7-D609-4014-8F7F-D69F4E18E2E4}" srcId="{C12DD23E-4999-4253-ADDD-A12A1FCFBF8A}" destId="{570AC495-7CA1-40F5-BE1C-5C4F865CC70E}" srcOrd="2" destOrd="0" parTransId="{04F7BA43-5358-40C8-863C-1F473F1E2641}" sibTransId="{689642C1-C8A6-493B-A4A1-F51632B1D72C}"/>
    <dgm:cxn modelId="{9CF03110-CB20-48E4-9CB1-672DBD58EC5B}" type="presOf" srcId="{5D1DDC78-D601-4B42-ADA0-2FC6DA6767D3}" destId="{3CBA2290-FE05-4D8E-82E8-ED4E795F916C}" srcOrd="0" destOrd="0" presId="urn:microsoft.com/office/officeart/2005/8/layout/hList1"/>
    <dgm:cxn modelId="{2FAF947D-B7A8-46A9-A31D-5DCA39C363F6}" srcId="{502B95FA-A055-4012-BC30-1C5CB60114CE}" destId="{B17BAEC6-0A07-466C-B528-4FD21274B504}" srcOrd="1" destOrd="0" parTransId="{72A8C650-886F-4FFF-8FED-A0AA2A157F05}" sibTransId="{E4433755-E679-4A5A-B46B-B530653784C5}"/>
    <dgm:cxn modelId="{0F0FB5EB-E676-47C6-AE3D-84A55351844C}" srcId="{C12DD23E-4999-4253-ADDD-A12A1FCFBF8A}" destId="{AB4D3F34-EE49-4BB5-B973-F4ED90250679}" srcOrd="1" destOrd="0" parTransId="{3E6160C6-43EC-4EE0-B4A2-F223215AFAE7}" sibTransId="{2C2C331D-649F-4608-BB1E-3E12D291D5F2}"/>
    <dgm:cxn modelId="{BBD87728-9B34-46DB-82E1-2AA1C1EEBD46}" type="presOf" srcId="{078AD808-D0DB-42D8-B28B-E24539F57F8E}" destId="{2705713B-598A-4C89-AF9B-91D5169136FC}" srcOrd="0" destOrd="3" presId="urn:microsoft.com/office/officeart/2005/8/layout/hList1"/>
    <dgm:cxn modelId="{31006C4F-0219-49B1-B888-5BEE88B13C08}" type="presOf" srcId="{60DB2B96-FF45-4865-8881-7D1FDF3737E5}" destId="{4BBEBE4A-3EA4-4743-8534-E6772A29C44A}" srcOrd="0" destOrd="0" presId="urn:microsoft.com/office/officeart/2005/8/layout/hList1"/>
    <dgm:cxn modelId="{D635CF0C-03F9-4BB2-BD1F-BB215061D251}" type="presOf" srcId="{570AC495-7CA1-40F5-BE1C-5C4F865CC70E}" destId="{2705713B-598A-4C89-AF9B-91D5169136FC}" srcOrd="0" destOrd="2" presId="urn:microsoft.com/office/officeart/2005/8/layout/hList1"/>
    <dgm:cxn modelId="{A8D6D75B-3C3C-42B8-8F92-067EF84989E3}" srcId="{60DB2B96-FF45-4865-8881-7D1FDF3737E5}" destId="{C12DD23E-4999-4253-ADDD-A12A1FCFBF8A}" srcOrd="1" destOrd="0" parTransId="{B32DC117-3CCE-49A2-899B-BD6A65B4450E}" sibTransId="{E441E902-FB27-4098-801B-90ADF0090081}"/>
    <dgm:cxn modelId="{05BDFE55-A040-4B43-ADEA-70E82D6FC6DB}" srcId="{60DB2B96-FF45-4865-8881-7D1FDF3737E5}" destId="{502B95FA-A055-4012-BC30-1C5CB60114CE}" srcOrd="0" destOrd="0" parTransId="{E26146EF-BC1B-4461-B30D-1AF71F3DA292}" sibTransId="{D528A395-1A46-4E03-9CE5-26C5FFAD050D}"/>
    <dgm:cxn modelId="{9993DC25-A994-4027-9AB1-FAFFDD5811B9}" srcId="{C12DD23E-4999-4253-ADDD-A12A1FCFBF8A}" destId="{896DC9DA-99C0-46E5-BF10-3963DCE30FBD}" srcOrd="4" destOrd="0" parTransId="{35BEFA91-CE3A-4323-8025-5B64DCE4DB4C}" sibTransId="{96BDD4FE-9644-4C05-AA47-E2A5B914AC66}"/>
    <dgm:cxn modelId="{9CF74B67-6001-4DD8-B77D-8DAF03066D87}" type="presOf" srcId="{A5A780EB-C95F-43D3-A719-D0150C1C7C98}" destId="{3CBA2290-FE05-4D8E-82E8-ED4E795F916C}" srcOrd="0" destOrd="3" presId="urn:microsoft.com/office/officeart/2005/8/layout/hList1"/>
    <dgm:cxn modelId="{66E0C863-5810-49D8-B830-BE9E125B83A5}" type="presOf" srcId="{896DC9DA-99C0-46E5-BF10-3963DCE30FBD}" destId="{2705713B-598A-4C89-AF9B-91D5169136FC}" srcOrd="0" destOrd="4" presId="urn:microsoft.com/office/officeart/2005/8/layout/hList1"/>
    <dgm:cxn modelId="{8F7E5141-DA71-4A38-A475-81FAA7CEF48F}" type="presOf" srcId="{5B97C503-9948-447F-9E66-AF653A9D9EF3}" destId="{3CBA2290-FE05-4D8E-82E8-ED4E795F916C}" srcOrd="0" destOrd="4" presId="urn:microsoft.com/office/officeart/2005/8/layout/hList1"/>
    <dgm:cxn modelId="{060467C0-F7C1-4E5C-9D50-F260ADB4103E}" type="presOf" srcId="{B17BAEC6-0A07-466C-B528-4FD21274B504}" destId="{3CBA2290-FE05-4D8E-82E8-ED4E795F916C}" srcOrd="0" destOrd="1" presId="urn:microsoft.com/office/officeart/2005/8/layout/hList1"/>
    <dgm:cxn modelId="{5B8D5D43-D470-4351-BAEA-06741C6EC673}" type="presParOf" srcId="{4BBEBE4A-3EA4-4743-8534-E6772A29C44A}" destId="{11ABBCB8-C4CB-479C-B4D5-8C8C9EA1B53E}" srcOrd="0" destOrd="0" presId="urn:microsoft.com/office/officeart/2005/8/layout/hList1"/>
    <dgm:cxn modelId="{E06668D1-05D8-4C79-A2BB-AC20B939E4F9}" type="presParOf" srcId="{11ABBCB8-C4CB-479C-B4D5-8C8C9EA1B53E}" destId="{9C3BF225-0EDF-42DD-A7FB-F60C703B8FAB}" srcOrd="0" destOrd="0" presId="urn:microsoft.com/office/officeart/2005/8/layout/hList1"/>
    <dgm:cxn modelId="{7D6F2D8D-527C-420C-90A0-FCE0E5C009C8}" type="presParOf" srcId="{11ABBCB8-C4CB-479C-B4D5-8C8C9EA1B53E}" destId="{3CBA2290-FE05-4D8E-82E8-ED4E795F916C}" srcOrd="1" destOrd="0" presId="urn:microsoft.com/office/officeart/2005/8/layout/hList1"/>
    <dgm:cxn modelId="{4A8D0B29-7F9C-4753-B160-9BE93356261B}" type="presParOf" srcId="{4BBEBE4A-3EA4-4743-8534-E6772A29C44A}" destId="{262A4C4C-4DAF-48EC-9347-B63752AEF4C0}" srcOrd="1" destOrd="0" presId="urn:microsoft.com/office/officeart/2005/8/layout/hList1"/>
    <dgm:cxn modelId="{3A71AAC4-1221-47AA-8862-B9B9AFEF6319}" type="presParOf" srcId="{4BBEBE4A-3EA4-4743-8534-E6772A29C44A}" destId="{9C4A1269-40D5-4EAA-ADF4-D2A08F01DC69}" srcOrd="2" destOrd="0" presId="urn:microsoft.com/office/officeart/2005/8/layout/hList1"/>
    <dgm:cxn modelId="{76655FC5-1728-40A4-85FB-E6CD03273AED}" type="presParOf" srcId="{9C4A1269-40D5-4EAA-ADF4-D2A08F01DC69}" destId="{58584A04-F527-4D89-8AC0-DD582FB0BFAD}" srcOrd="0" destOrd="0" presId="urn:microsoft.com/office/officeart/2005/8/layout/hList1"/>
    <dgm:cxn modelId="{7651E76D-A209-4ED7-A38A-7191124B3501}" type="presParOf" srcId="{9C4A1269-40D5-4EAA-ADF4-D2A08F01DC69}" destId="{2705713B-598A-4C89-AF9B-91D5169136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2AE33-8C4D-4A0E-A160-29175163DA81}">
      <dsp:nvSpPr>
        <dsp:cNvPr id="0" name=""/>
        <dsp:cNvSpPr/>
      </dsp:nvSpPr>
      <dsp:spPr>
        <a:xfrm>
          <a:off x="2162222" y="41495"/>
          <a:ext cx="1991801" cy="1991801"/>
        </a:xfrm>
        <a:prstGeom prst="ellipse">
          <a:avLst/>
        </a:prstGeom>
        <a:solidFill>
          <a:srgbClr val="9966FF">
            <a:alpha val="49804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/>
            <a:t>Elektrik</a:t>
          </a:r>
        </a:p>
      </dsp:txBody>
      <dsp:txXfrm>
        <a:off x="2427796" y="390061"/>
        <a:ext cx="1460654" cy="896310"/>
      </dsp:txXfrm>
    </dsp:sp>
    <dsp:sp modelId="{D5DF3677-FFE1-487F-AA0C-53BA919555F2}">
      <dsp:nvSpPr>
        <dsp:cNvPr id="0" name=""/>
        <dsp:cNvSpPr/>
      </dsp:nvSpPr>
      <dsp:spPr>
        <a:xfrm>
          <a:off x="2923137" y="1254224"/>
          <a:ext cx="1991801" cy="1991801"/>
        </a:xfrm>
        <a:prstGeom prst="ellipse">
          <a:avLst/>
        </a:prstGeom>
        <a:solidFill>
          <a:srgbClr val="00B0F0">
            <a:alpha val="50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/>
            <a:t>Soğutma</a:t>
          </a:r>
        </a:p>
      </dsp:txBody>
      <dsp:txXfrm>
        <a:off x="3532296" y="1768772"/>
        <a:ext cx="1195080" cy="1095490"/>
      </dsp:txXfrm>
    </dsp:sp>
    <dsp:sp modelId="{AF74B3E4-A519-4285-80B0-C20C68177492}">
      <dsp:nvSpPr>
        <dsp:cNvPr id="0" name=""/>
        <dsp:cNvSpPr/>
      </dsp:nvSpPr>
      <dsp:spPr>
        <a:xfrm>
          <a:off x="1443514" y="1286371"/>
          <a:ext cx="1991801" cy="1991801"/>
        </a:xfrm>
        <a:prstGeom prst="ellipse">
          <a:avLst/>
        </a:prstGeom>
        <a:solidFill>
          <a:srgbClr val="FF5050">
            <a:alpha val="49804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/>
            <a:t>Isıtma</a:t>
          </a:r>
        </a:p>
      </dsp:txBody>
      <dsp:txXfrm>
        <a:off x="1631075" y="1800920"/>
        <a:ext cx="1195080" cy="1095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BF225-0EDF-42DD-A7FB-F60C703B8FAB}">
      <dsp:nvSpPr>
        <dsp:cNvPr id="0" name=""/>
        <dsp:cNvSpPr/>
      </dsp:nvSpPr>
      <dsp:spPr>
        <a:xfrm>
          <a:off x="48" y="12915"/>
          <a:ext cx="4672170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/>
            <a:t>Avantajları</a:t>
          </a:r>
        </a:p>
      </dsp:txBody>
      <dsp:txXfrm>
        <a:off x="48" y="12915"/>
        <a:ext cx="4672170" cy="633600"/>
      </dsp:txXfrm>
    </dsp:sp>
    <dsp:sp modelId="{3CBA2290-FE05-4D8E-82E8-ED4E795F916C}">
      <dsp:nvSpPr>
        <dsp:cNvPr id="0" name=""/>
        <dsp:cNvSpPr/>
      </dsp:nvSpPr>
      <dsp:spPr>
        <a:xfrm>
          <a:off x="48" y="646515"/>
          <a:ext cx="4672170" cy="45669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/>
            <a:t>Coğrafi olarak yayılması ve bu nedenle politik riskinin düşük olması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/>
            <a:t>İstihdam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/>
            <a:t>Enerji Arz Güvenliği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/>
            <a:t>Depolama Faaliyetlerinin Arazi Bolluğu Nedeniyle Kolay olması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/>
            <a:t>Emisyon Geliri</a:t>
          </a:r>
        </a:p>
      </dsp:txBody>
      <dsp:txXfrm>
        <a:off x="48" y="646515"/>
        <a:ext cx="4672170" cy="4566993"/>
      </dsp:txXfrm>
    </dsp:sp>
    <dsp:sp modelId="{58584A04-F527-4D89-8AC0-DD582FB0BFAD}">
      <dsp:nvSpPr>
        <dsp:cNvPr id="0" name=""/>
        <dsp:cNvSpPr/>
      </dsp:nvSpPr>
      <dsp:spPr>
        <a:xfrm>
          <a:off x="5326322" y="12915"/>
          <a:ext cx="4672170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/>
            <a:t>Dezavantajlar</a:t>
          </a:r>
          <a:r>
            <a:rPr lang="tr-TR" sz="2800" kern="1200" dirty="0"/>
            <a:t>ı</a:t>
          </a:r>
        </a:p>
      </dsp:txBody>
      <dsp:txXfrm>
        <a:off x="5326322" y="12915"/>
        <a:ext cx="4672170" cy="633600"/>
      </dsp:txXfrm>
    </dsp:sp>
    <dsp:sp modelId="{2705713B-598A-4C89-AF9B-91D5169136FC}">
      <dsp:nvSpPr>
        <dsp:cNvPr id="0" name=""/>
        <dsp:cNvSpPr/>
      </dsp:nvSpPr>
      <dsp:spPr>
        <a:xfrm>
          <a:off x="5326322" y="646515"/>
          <a:ext cx="4672170" cy="45669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tr-TR" sz="2200" b="0" kern="1200" dirty="0">
              <a:solidFill>
                <a:schemeClr val="tx1"/>
              </a:solidFill>
            </a:rPr>
            <a:t>Yüksek miktarlı atık miktarının bulunmasında yaşanabilecek zorluklar</a:t>
          </a:r>
          <a:r>
            <a:rPr lang="en-US" sz="2200" b="0" kern="1200" dirty="0">
              <a:solidFill>
                <a:schemeClr val="tx1"/>
              </a:solidFill>
            </a:rPr>
            <a:t> </a:t>
          </a:r>
          <a:endParaRPr lang="tr-TR" sz="2200" b="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tr-TR" sz="2200" b="0" kern="1200" dirty="0">
              <a:solidFill>
                <a:schemeClr val="tx1"/>
              </a:solidFill>
            </a:rPr>
            <a:t>Enerji Bitkisindeki fiyat belirsizliği, çiftçilerin alışık olduğu zirai üretim alışkanlıklarının dışına çıkmamasına sebebiyet vermekte</a:t>
          </a:r>
          <a:endParaRPr lang="tr-TR" sz="2200" b="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tr-TR" sz="2200" b="0" kern="1200" dirty="0">
              <a:solidFill>
                <a:schemeClr val="tx1"/>
              </a:solidFill>
            </a:rPr>
            <a:t>Enerji Bitki/Ormancılığının/Hayvancılığın istenen seviyeye gelememiş olması</a:t>
          </a:r>
          <a:endParaRPr lang="tr-TR" sz="2200" b="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tr-TR" sz="2200" b="0" kern="1200" dirty="0"/>
            <a:t>Stok </a:t>
          </a:r>
          <a:r>
            <a:rPr lang="tr-TR" sz="2200" b="0" kern="1200" dirty="0">
              <a:solidFill>
                <a:schemeClr val="tx1"/>
              </a:solidFill>
            </a:rPr>
            <a:t>firmaların eksikliği </a:t>
          </a:r>
          <a:endParaRPr lang="tr-TR" sz="2200" b="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tr-TR" sz="2200" b="0" kern="1200" dirty="0">
              <a:solidFill>
                <a:schemeClr val="tx1"/>
              </a:solidFill>
            </a:rPr>
            <a:t>Sektörde bilgi, eğitim ve tecrübe eksikliği. </a:t>
          </a:r>
          <a:endParaRPr lang="tr-TR" sz="2200" b="0" kern="1200" dirty="0"/>
        </a:p>
      </dsp:txBody>
      <dsp:txXfrm>
        <a:off x="5326322" y="646515"/>
        <a:ext cx="4672170" cy="4566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B7C55-5013-4F25-9B63-92E141F87D5D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CA79B-3453-462E-AEE7-2E941347AF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6368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E4374-D2DD-491C-9CFE-70C844A7144B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4EB3A-5E62-44DA-B343-F97FE00C1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00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4EB3A-5E62-44DA-B343-F97FE00C15E9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0086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4EB3A-5E62-44DA-B343-F97FE00C15E9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0661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4EB3A-5E62-44DA-B343-F97FE00C15E9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1889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4EB3A-5E62-44DA-B343-F97FE00C15E9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1961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4EB3A-5E62-44DA-B343-F97FE00C15E9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738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4EB3A-5E62-44DA-B343-F97FE00C15E9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2920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Verimlilik grafiğini ekle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4EB3A-5E62-44DA-B343-F97FE00C15E9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1416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4EB3A-5E62-44DA-B343-F97FE00C15E9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577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Çürüme sonucunda son derece zengin gübre ortaya çıkmaktadır.</a:t>
            </a:r>
          </a:p>
          <a:p>
            <a:r>
              <a:rPr lang="tr-TR" dirty="0"/>
              <a:t>Bu gübrenin sıvı halinde yakın çevredeki tarlalar, ormanlık alanlara atılması bitkilerin büyümesinde büyük fayda sağlayacaktır.</a:t>
            </a:r>
          </a:p>
          <a:p>
            <a:r>
              <a:rPr lang="tr-TR" dirty="0"/>
              <a:t>Türkiye’nin yıllık gübre ithalatı 5,5 milyon ton bunun 3,5 milyon tonu ithal edilmektedir.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4EB3A-5E62-44DA-B343-F97FE00C15E9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792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4EB3A-5E62-44DA-B343-F97FE00C15E9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31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1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2"/>
            <a:ext cx="779767" cy="365125"/>
          </a:xfrm>
        </p:spPr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41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80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9439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1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5608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3" y="4343400"/>
            <a:ext cx="891540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6255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3" y="4343400"/>
            <a:ext cx="891540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2862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327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7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3" y="627407"/>
            <a:ext cx="6477001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625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8E84E69C-740C-453E-B5AB-E9128ACA3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B13753E4-1A35-4EBD-B140-622E12C3C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53EC206D-D96F-4E4D-8549-E0B34462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3F98DB40-2EFC-4EFC-8510-B0EFF325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3922A84C-9B2E-4125-BF6E-0D13F9FB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4700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9E3BA208-6E5D-4EC3-B6E6-D98CD776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FE57BEE-02D9-4010-A5FA-804FE85D2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C223A1CD-84BF-4A33-B70E-99A15E84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227BC66F-9297-4597-9A1E-87AE58B3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C7DCDF65-D655-4D53-B84E-684E825F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2246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0B714E4F-2DE3-44E9-AF29-23DB2691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85846E25-A010-42F1-BD3F-A73345066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07EC6E46-A42E-4647-843F-2E70135A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29DD528E-82D4-445F-8383-DD0452D64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96FB9E20-78D7-4CF0-A298-4DDE29BD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57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1" cy="377762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379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66447F76-211E-47D2-8F04-181C24ED8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B3132D3-FB04-4BF1-B2A0-FC8B316DD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C55AB291-F559-48BD-9607-62A1BB70D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7C2E7C90-210A-4B4E-9B3D-3A1386323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CA389C02-74AD-4539-8AAB-58480216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4C214CCF-F54C-472F-9E62-58F78B86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2158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362EE369-A448-4044-9891-421A7A61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BF4F6663-3623-43DA-8B10-0EDF487C6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4B5074B0-2414-42F3-B3B1-4F5E8EB4D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="" xmlns:a16="http://schemas.microsoft.com/office/drawing/2014/main" id="{E4A64051-92A4-45EB-8909-F2BECA5C6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="" xmlns:a16="http://schemas.microsoft.com/office/drawing/2014/main" id="{A31305F0-5F44-4789-886B-6EBCAA915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="" xmlns:a16="http://schemas.microsoft.com/office/drawing/2014/main" id="{02BB3F56-3DEC-43B2-939A-C019FE57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="" xmlns:a16="http://schemas.microsoft.com/office/drawing/2014/main" id="{DCA6D79A-330F-42F1-BF9B-34B411605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E327795D-678F-40A1-820F-B5DDC985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544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DE032F08-24D4-4443-BEF9-FDBCC1195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C8F8CF19-2D85-485A-9D39-DC69EB2EA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1856159A-1C64-409A-8DE6-945E070A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4E14DE43-F240-4E2B-9FD6-92D05A389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2570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="" xmlns:a16="http://schemas.microsoft.com/office/drawing/2014/main" id="{22D80604-3D41-4E7D-94DC-7C5F2F9CF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="" xmlns:a16="http://schemas.microsoft.com/office/drawing/2014/main" id="{D977E3C2-188F-48E1-B7CB-8BFD1B80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15D90F60-FC70-4729-A6FB-0A24CCD1E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7108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64A80CAC-DB8D-4897-B9B0-AA505F7A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0F510A0-7F6D-452B-9254-6E1626C37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EAEC24AE-5E71-4051-91C0-81AB1A69D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2E2A9618-C82D-486F-88DD-96CCE9540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A1C6726C-52FD-43FC-81AB-6F2C08A7E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88B30EFC-2D8C-47DE-804A-65C21052A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6666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1CD1F708-73A5-45E8-8ED4-DB1F58241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="" xmlns:a16="http://schemas.microsoft.com/office/drawing/2014/main" id="{A6B0F7F2-7C77-46A6-9639-2EE3B5E4AA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7F9543AF-8EE3-4922-95A1-21ACA4230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664F2549-06F9-4580-8368-B8D06EB0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FA0C3634-C92B-4C0D-A9E2-56C9A7D1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7D40A201-4AD5-4F05-8AFB-C769F545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3690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B71FD09E-C660-4E57-987F-F0EE16198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20A85232-351C-4BD7-B7BF-83C267D12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E8C4FE17-9375-4BB0-97BC-FC67CDF4D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BD651C8D-724C-4BA4-858C-D4C018FA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FD43687B-E0C2-4D91-9709-FDADCCEAE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1771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="" xmlns:a16="http://schemas.microsoft.com/office/drawing/2014/main" id="{14A962B9-B4AD-4684-8B20-B216B3AB9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4706E4F6-61BA-4514-ACA5-4FA5489B2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3AF20449-9530-4787-AD33-E0ACAFD18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40954381-F9CB-44F1-A731-F261AAE32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C2AA5565-1900-4926-9593-A72F5BAF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480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1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3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1" y="91547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6" y="228600"/>
            <a:ext cx="4953001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9"/>
            <a:ext cx="4852990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7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792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098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6938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953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4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4525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6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0063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6511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4990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801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3442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1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5692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3676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02877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9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997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3" y="2133600"/>
            <a:ext cx="4313865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8" y="2126222"/>
            <a:ext cx="4313865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44682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2394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4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5854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766734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47506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5052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1" cy="45720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799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41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3" y="2548966"/>
            <a:ext cx="434289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252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990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846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9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523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3" y="634965"/>
            <a:ext cx="891540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575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4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2133600"/>
            <a:ext cx="891540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81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4" y="78778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45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="" xmlns:a16="http://schemas.microsoft.com/office/drawing/2014/main" id="{237D00B4-F9E5-49BB-8C70-5784F7813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B7813A12-435E-47CA-A3B4-FAE0BB843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5BAAAB49-8FD0-4021-BE4C-876A2508C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7D1746B6-17AC-489D-BCA8-94BFECA7E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F4036FE5-973B-42BF-BF22-E6E4C3B88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64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5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4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2"/>
            <a:ext cx="160020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5D44A30-D56D-433E-BD41-0DD3E25BED46}" type="datetimeFigureOut">
              <a:rPr lang="tr-TR" smtClean="0"/>
              <a:t>19.11.2018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2"/>
            <a:ext cx="754380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7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5B258C4-3F45-45B5-8EFD-878DCD625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320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Kojenerasyon</a:t>
            </a:r>
            <a:r>
              <a:rPr lang="tr-TR" b="1" dirty="0"/>
              <a:t> Teknolojileri</a:t>
            </a:r>
            <a:r>
              <a:rPr lang="tr-TR" b="1"/>
              <a:t/>
            </a:r>
            <a:br>
              <a:rPr lang="tr-TR" b="1"/>
            </a:br>
            <a:r>
              <a:rPr lang="tr-TR" sz="2800" b="1" smtClean="0"/>
              <a:t>Emre ARICAN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370276" y="4777379"/>
            <a:ext cx="3134336" cy="1121976"/>
          </a:xfrm>
        </p:spPr>
        <p:txBody>
          <a:bodyPr>
            <a:normAutofit/>
          </a:bodyPr>
          <a:lstStyle/>
          <a:p>
            <a:pPr algn="r"/>
            <a:r>
              <a:rPr lang="tr-TR" sz="2400" b="1" dirty="0" smtClean="0">
                <a:solidFill>
                  <a:srgbClr val="FF0000"/>
                </a:solidFill>
              </a:rPr>
              <a:t>20.11.2018 </a:t>
            </a:r>
          </a:p>
          <a:p>
            <a:pPr algn="r"/>
            <a:r>
              <a:rPr lang="tr-TR" sz="2400" b="1" dirty="0" smtClean="0">
                <a:solidFill>
                  <a:srgbClr val="FF0000"/>
                </a:solidFill>
              </a:rPr>
              <a:t>ŞANLIURFA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277" y="0"/>
            <a:ext cx="3821723" cy="205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85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6061225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096001" y="1804134"/>
            <a:ext cx="5451627" cy="4088721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tr-TR" b="1" dirty="0"/>
              <a:t>Bölgesel Isıtma</a:t>
            </a:r>
          </a:p>
        </p:txBody>
      </p:sp>
      <p:sp>
        <p:nvSpPr>
          <p:cNvPr id="4" name="İçerik Yer Tutucusu 3"/>
          <p:cNvSpPr txBox="1">
            <a:spLocks noGrp="1"/>
          </p:cNvSpPr>
          <p:nvPr>
            <p:ph idx="1"/>
          </p:nvPr>
        </p:nvSpPr>
        <p:spPr>
          <a:xfrm>
            <a:off x="649224" y="1427747"/>
            <a:ext cx="5767618" cy="513975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Bölgesel ısıtma, bir çok binanın bir elektrik veya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kojenerasyon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santralinden veya başka bir ısı kaynağından (jeotermal veya endüstriyel atık su)  ısıtılması ve sıcak su ihtiyacının karşılanmasıdır. </a:t>
            </a:r>
          </a:p>
          <a:p>
            <a:pPr marL="0" indent="0">
              <a:lnSpc>
                <a:spcPct val="80000"/>
              </a:lnSpc>
              <a:buNone/>
            </a:pP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Kullanım oranını etkileyen en önemli etkenler: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Hava kalitesinin korunması ve Çevresel sınırlamalar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Şehrin yerleşiminin bölge ısıtma için (borulama) uygunluğu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Tüketim noktalarının (Evler, fabrikalar gibi) bir birlerine yakın olması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Alternatif enerji kaynaklarına ulaşım imkanları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Yasal mevzuat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Şehir/bölge gelişim planları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Ekonomik avantajlar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51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76403" y="659279"/>
            <a:ext cx="8911687" cy="1280890"/>
          </a:xfrm>
        </p:spPr>
        <p:txBody>
          <a:bodyPr/>
          <a:lstStyle/>
          <a:p>
            <a:r>
              <a:rPr lang="tr-TR" b="1" dirty="0" err="1"/>
              <a:t>Kojenerasyonun</a:t>
            </a:r>
            <a:r>
              <a:rPr lang="tr-TR" b="1" dirty="0"/>
              <a:t> Avantajları</a:t>
            </a:r>
          </a:p>
        </p:txBody>
      </p:sp>
      <p:sp>
        <p:nvSpPr>
          <p:cNvPr id="4" name="TextBox 2"/>
          <p:cNvSpPr txBox="1">
            <a:spLocks noGrp="1"/>
          </p:cNvSpPr>
          <p:nvPr>
            <p:ph idx="1"/>
          </p:nvPr>
        </p:nvSpPr>
        <p:spPr>
          <a:xfrm>
            <a:off x="1791426" y="1745506"/>
            <a:ext cx="8915401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Kojenerasyon sistemleri enerji maliyetlerini ciddi oranda azaltmaktadır.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Basit çevrim sitemlere oranla aynı miktarda yakıtla daha fazla enerji elde edilmektedir. Enerji verimliliği basit çevrim sistemlerine kıyasla; %35 seviyelerinden %90 seviyelerine çıkmaktadır.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Basit çevrim sistemlerine kıyasla sera gazı salınımını %40’a kadar oranında azaltmaktadır.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İletim ve dağıtım kayıplarını önlemektedir</a:t>
            </a:r>
          </a:p>
        </p:txBody>
      </p:sp>
    </p:spTree>
    <p:extLst>
      <p:ext uri="{BB962C8B-B14F-4D97-AF65-F5344CB8AC3E}">
        <p14:creationId xmlns:p14="http://schemas.microsoft.com/office/powerpoint/2010/main" val="2432650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711179" cy="1280890"/>
          </a:xfrm>
        </p:spPr>
        <p:txBody>
          <a:bodyPr>
            <a:normAutofit/>
          </a:bodyPr>
          <a:lstStyle/>
          <a:p>
            <a:r>
              <a:rPr lang="tr-TR" sz="3200" b="1" dirty="0"/>
              <a:t>Elektrik Üretiminde Atmosfere CO</a:t>
            </a:r>
            <a:r>
              <a:rPr lang="tr-TR" sz="2000" b="1" dirty="0"/>
              <a:t>2</a:t>
            </a:r>
            <a:r>
              <a:rPr lang="tr-TR" sz="3200" b="1" dirty="0"/>
              <a:t> Salınımı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8856" y="1401767"/>
            <a:ext cx="8114832" cy="416690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441304" y="5544935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800" b="1" dirty="0"/>
              <a:t>LİNYİT</a:t>
            </a:r>
          </a:p>
          <a:p>
            <a:pPr algn="ctr"/>
            <a:r>
              <a:rPr lang="tr-TR" sz="1800" b="1" dirty="0"/>
              <a:t>KÖMÜR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941128" y="5556806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800" b="1" dirty="0"/>
              <a:t>İTHAL</a:t>
            </a:r>
          </a:p>
          <a:p>
            <a:pPr algn="ctr"/>
            <a:r>
              <a:rPr lang="tr-TR" sz="1800" b="1" dirty="0"/>
              <a:t>KÖMÜR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166359" y="5544933"/>
            <a:ext cx="1220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800" b="1" dirty="0"/>
              <a:t>D. GAZ</a:t>
            </a:r>
          </a:p>
          <a:p>
            <a:pPr algn="ctr"/>
            <a:r>
              <a:rPr lang="tr-TR" sz="1800" b="1" dirty="0"/>
              <a:t>KOMBİNE</a:t>
            </a:r>
          </a:p>
          <a:p>
            <a:pPr algn="ctr"/>
            <a:r>
              <a:rPr lang="tr-TR" sz="1800" b="1" dirty="0"/>
              <a:t>ÇEVRİM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84038" y="5556805"/>
            <a:ext cx="256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/>
              <a:t>KOJENERASYON</a:t>
            </a:r>
          </a:p>
          <a:p>
            <a:pPr algn="ctr"/>
            <a:r>
              <a:rPr lang="tr-TR" sz="1800" b="1" dirty="0"/>
              <a:t>TRİJENERASYON</a:t>
            </a:r>
          </a:p>
        </p:txBody>
      </p:sp>
    </p:spTree>
    <p:extLst>
      <p:ext uri="{BB962C8B-B14F-4D97-AF65-F5344CB8AC3E}">
        <p14:creationId xmlns:p14="http://schemas.microsoft.com/office/powerpoint/2010/main" val="3558711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>
            <a:noFill/>
          </a:ln>
          <a:effectLst/>
        </p:spPr>
      </p:sp>
      <p:grpSp>
        <p:nvGrpSpPr>
          <p:cNvPr id="78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" y="228600"/>
            <a:ext cx="2851522" cy="6638625"/>
            <a:chOff x="2487613" y="285750"/>
            <a:chExt cx="2428875" cy="5654676"/>
          </a:xfrm>
        </p:grpSpPr>
        <p:sp>
          <p:nvSpPr>
            <p:cNvPr id="12" name="Freeform 11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9" name="Group 2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5" y="-786"/>
            <a:ext cx="2356674" cy="6854040"/>
            <a:chOff x="6627813" y="194833"/>
            <a:chExt cx="1952625" cy="5678918"/>
          </a:xfrm>
        </p:grpSpPr>
        <p:sp>
          <p:nvSpPr>
            <p:cNvPr id="26" name="Freeform 27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0" name="Rectangle 3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20097" t="-862" b="1"/>
          <a:stretch/>
        </p:blipFill>
        <p:spPr>
          <a:xfrm>
            <a:off x="4710588" y="1471641"/>
            <a:ext cx="7481414" cy="5619087"/>
          </a:xfrm>
          <a:prstGeom prst="rect">
            <a:avLst/>
          </a:prstGeom>
        </p:spPr>
      </p:pic>
      <p:sp>
        <p:nvSpPr>
          <p:cNvPr id="82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Metin kutusu 4"/>
          <p:cNvSpPr txBox="1"/>
          <p:nvPr/>
        </p:nvSpPr>
        <p:spPr>
          <a:xfrm>
            <a:off x="2098168" y="644857"/>
            <a:ext cx="7610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latin typeface="+mj-lt"/>
              </a:rPr>
              <a:t>Kullanılan Yakıt Türleri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772632" y="1772750"/>
            <a:ext cx="196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Vegetable</a:t>
            </a:r>
            <a:r>
              <a:rPr lang="tr-TR" b="1" dirty="0"/>
              <a:t> </a:t>
            </a:r>
            <a:r>
              <a:rPr lang="tr-TR" b="1" dirty="0" err="1"/>
              <a:t>Oil</a:t>
            </a:r>
            <a:endParaRPr lang="tr-TR" b="1" dirty="0"/>
          </a:p>
        </p:txBody>
      </p:sp>
      <p:sp>
        <p:nvSpPr>
          <p:cNvPr id="38" name="Metin kutusu 37"/>
          <p:cNvSpPr txBox="1"/>
          <p:nvPr/>
        </p:nvSpPr>
        <p:spPr>
          <a:xfrm>
            <a:off x="1802843" y="2871423"/>
            <a:ext cx="196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Heating</a:t>
            </a:r>
            <a:r>
              <a:rPr lang="tr-TR" b="1" dirty="0"/>
              <a:t> </a:t>
            </a:r>
            <a:r>
              <a:rPr lang="tr-TR" b="1" dirty="0" err="1"/>
              <a:t>Oil</a:t>
            </a:r>
            <a:endParaRPr lang="tr-TR" b="1" dirty="0"/>
          </a:p>
        </p:txBody>
      </p:sp>
      <p:sp>
        <p:nvSpPr>
          <p:cNvPr id="39" name="Metin kutusu 38"/>
          <p:cNvSpPr txBox="1"/>
          <p:nvPr/>
        </p:nvSpPr>
        <p:spPr>
          <a:xfrm>
            <a:off x="1798066" y="3393349"/>
            <a:ext cx="196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Natural </a:t>
            </a:r>
            <a:r>
              <a:rPr lang="tr-TR" b="1" dirty="0" err="1"/>
              <a:t>Gas</a:t>
            </a:r>
            <a:endParaRPr lang="tr-TR" b="1" dirty="0"/>
          </a:p>
        </p:txBody>
      </p:sp>
      <p:sp>
        <p:nvSpPr>
          <p:cNvPr id="40" name="Metin kutusu 39"/>
          <p:cNvSpPr txBox="1"/>
          <p:nvPr/>
        </p:nvSpPr>
        <p:spPr>
          <a:xfrm>
            <a:off x="1795103" y="3837959"/>
            <a:ext cx="196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Coal</a:t>
            </a:r>
            <a:endParaRPr lang="tr-TR" b="1" dirty="0"/>
          </a:p>
        </p:txBody>
      </p:sp>
      <p:sp>
        <p:nvSpPr>
          <p:cNvPr id="41" name="Metin kutusu 40"/>
          <p:cNvSpPr txBox="1"/>
          <p:nvPr/>
        </p:nvSpPr>
        <p:spPr>
          <a:xfrm>
            <a:off x="1772632" y="4331275"/>
            <a:ext cx="196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Biomass</a:t>
            </a:r>
            <a:endParaRPr lang="tr-TR" b="1" dirty="0"/>
          </a:p>
        </p:txBody>
      </p:sp>
      <p:sp>
        <p:nvSpPr>
          <p:cNvPr id="42" name="Metin kutusu 41"/>
          <p:cNvSpPr txBox="1"/>
          <p:nvPr/>
        </p:nvSpPr>
        <p:spPr>
          <a:xfrm>
            <a:off x="1802844" y="5415901"/>
            <a:ext cx="232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Municipal</a:t>
            </a:r>
            <a:r>
              <a:rPr lang="tr-TR" b="1" dirty="0"/>
              <a:t> </a:t>
            </a:r>
            <a:r>
              <a:rPr lang="tr-TR" b="1" dirty="0" err="1"/>
              <a:t>Waste</a:t>
            </a:r>
            <a:endParaRPr lang="tr-TR" b="1" dirty="0"/>
          </a:p>
        </p:txBody>
      </p:sp>
      <p:sp>
        <p:nvSpPr>
          <p:cNvPr id="43" name="Metin kutusu 42"/>
          <p:cNvSpPr txBox="1"/>
          <p:nvPr/>
        </p:nvSpPr>
        <p:spPr>
          <a:xfrm>
            <a:off x="1779711" y="4896012"/>
            <a:ext cx="196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Biogas</a:t>
            </a:r>
            <a:endParaRPr lang="tr-TR" b="1" dirty="0"/>
          </a:p>
        </p:txBody>
      </p:sp>
      <p:sp>
        <p:nvSpPr>
          <p:cNvPr id="44" name="Metin kutusu 43"/>
          <p:cNvSpPr txBox="1"/>
          <p:nvPr/>
        </p:nvSpPr>
        <p:spPr>
          <a:xfrm>
            <a:off x="1795103" y="2296378"/>
            <a:ext cx="196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Bioethanol</a:t>
            </a:r>
            <a:endParaRPr lang="tr-TR" b="1" dirty="0"/>
          </a:p>
        </p:txBody>
      </p:sp>
      <p:sp>
        <p:nvSpPr>
          <p:cNvPr id="45" name="Metin kutusu 44"/>
          <p:cNvSpPr txBox="1"/>
          <p:nvPr/>
        </p:nvSpPr>
        <p:spPr>
          <a:xfrm>
            <a:off x="1779711" y="5988636"/>
            <a:ext cx="196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Pet </a:t>
            </a:r>
            <a:r>
              <a:rPr lang="tr-TR" b="1" dirty="0" err="1"/>
              <a:t>Coke</a:t>
            </a:r>
            <a:endParaRPr lang="tr-TR" b="1" dirty="0"/>
          </a:p>
        </p:txBody>
      </p:sp>
      <p:sp>
        <p:nvSpPr>
          <p:cNvPr id="6" name="Sağ Ayraç 5"/>
          <p:cNvSpPr/>
          <p:nvPr/>
        </p:nvSpPr>
        <p:spPr>
          <a:xfrm>
            <a:off x="3411416" y="1756645"/>
            <a:ext cx="1090247" cy="4843696"/>
          </a:xfrm>
          <a:prstGeom prst="righ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5333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BB0B2D36-91F0-4750-97AB-9BF05091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83" y="624110"/>
            <a:ext cx="9442730" cy="1280890"/>
          </a:xfrm>
        </p:spPr>
        <p:txBody>
          <a:bodyPr/>
          <a:lstStyle/>
          <a:p>
            <a:r>
              <a:rPr lang="tr-TR" b="1" dirty="0"/>
              <a:t>Orman ve Tarım Atıkları ile Kojenerasyon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="" xmlns:a16="http://schemas.microsoft.com/office/drawing/2014/main" id="{F87111B1-1527-4064-9D52-55F903812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055" y="1576630"/>
            <a:ext cx="7891610" cy="487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706D9F48-5AB1-48A2-AFCD-57FC2513B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8077" y="2053908"/>
            <a:ext cx="3358868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1"/>
                </a:solidFill>
              </a:rPr>
              <a:t>YEGM çalışmasına göre, </a:t>
            </a:r>
            <a:r>
              <a:rPr lang="en-US" sz="2000" dirty="0" err="1">
                <a:solidFill>
                  <a:schemeClr val="tx1"/>
                </a:solidFill>
              </a:rPr>
              <a:t>Türkiye</a:t>
            </a:r>
            <a:r>
              <a:rPr lang="en-US" sz="2000" dirty="0">
                <a:solidFill>
                  <a:schemeClr val="tx1"/>
                </a:solidFill>
              </a:rPr>
              <a:t> Orman </a:t>
            </a:r>
            <a:r>
              <a:rPr lang="en-US" sz="2000" dirty="0" err="1">
                <a:solidFill>
                  <a:schemeClr val="tx1"/>
                </a:solidFill>
              </a:rPr>
              <a:t>Kaynaklı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Biyokütle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Potansiyeli</a:t>
            </a:r>
            <a:r>
              <a:rPr lang="tr-TR" sz="2000" dirty="0">
                <a:solidFill>
                  <a:schemeClr val="tx1"/>
                </a:solidFill>
              </a:rPr>
              <a:t> yıllık 4.800.000ton’ dur. </a:t>
            </a:r>
          </a:p>
          <a:p>
            <a:r>
              <a:rPr lang="tr-TR" sz="2000" dirty="0">
                <a:solidFill>
                  <a:schemeClr val="tx1"/>
                </a:solidFill>
              </a:rPr>
              <a:t>Yatırımların gerçekleşmesi durumunda, 4.7m ton CO2 emisyon azaltılmış olur.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8033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734E9211-5E17-4814-BC0D-35C21EC8E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Hayvan Atıkları ile Kojenerasyon</a:t>
            </a:r>
          </a:p>
        </p:txBody>
      </p:sp>
      <p:pic>
        <p:nvPicPr>
          <p:cNvPr id="1028" name="Picture 4" descr="hayvansal atıklardan biyogaz potansiyeli ile ilgili görsel sonucu">
            <a:extLst>
              <a:ext uri="{FF2B5EF4-FFF2-40B4-BE49-F238E27FC236}">
                <a16:creationId xmlns="" xmlns:a16="http://schemas.microsoft.com/office/drawing/2014/main" id="{BC1E0388-4139-444E-A639-75EC7099B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18" y="1427631"/>
            <a:ext cx="8005482" cy="40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31AC246A-F2DB-4959-91E8-1AAF52EB831C}"/>
              </a:ext>
            </a:extLst>
          </p:cNvPr>
          <p:cNvSpPr txBox="1"/>
          <p:nvPr/>
        </p:nvSpPr>
        <p:spPr>
          <a:xfrm>
            <a:off x="1583334" y="5564694"/>
            <a:ext cx="10070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Türkiye’nin hayvansal atıklardan biyogaz potansiyelinin yıllık 35.000 </a:t>
            </a:r>
            <a:r>
              <a:rPr lang="tr-TR" sz="2000" dirty="0" err="1"/>
              <a:t>GWh</a:t>
            </a:r>
            <a:r>
              <a:rPr lang="tr-TR" sz="2000" dirty="0"/>
              <a:t> üzerinde olduğu değerlendirilirse, geçen sene 275.000 </a:t>
            </a:r>
            <a:r>
              <a:rPr lang="tr-TR" sz="2000" dirty="0" err="1"/>
              <a:t>GWh’lik</a:t>
            </a:r>
            <a:r>
              <a:rPr lang="tr-TR" sz="2000" dirty="0"/>
              <a:t> elektrik tüketiminin %12.7’sinin biyogaz ile karşılanabileceği değerlendirilebilir.</a:t>
            </a:r>
          </a:p>
        </p:txBody>
      </p:sp>
    </p:spTree>
    <p:extLst>
      <p:ext uri="{BB962C8B-B14F-4D97-AF65-F5344CB8AC3E}">
        <p14:creationId xmlns:p14="http://schemas.microsoft.com/office/powerpoint/2010/main" val="436288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5">
            <a:extLst>
              <a:ext uri="{FF2B5EF4-FFF2-40B4-BE49-F238E27FC236}">
                <a16:creationId xmlns="" xmlns:a16="http://schemas.microsoft.com/office/drawing/2014/main" id="{84FF500D-FC06-4DDF-8D31-54EEB27483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096711"/>
              </p:ext>
            </p:extLst>
          </p:nvPr>
        </p:nvGraphicFramePr>
        <p:xfrm>
          <a:off x="2069258" y="1905000"/>
          <a:ext cx="8915401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Unvan 1">
            <a:extLst>
              <a:ext uri="{FF2B5EF4-FFF2-40B4-BE49-F238E27FC236}">
                <a16:creationId xmlns="" xmlns:a16="http://schemas.microsoft.com/office/drawing/2014/main" id="{A1C2E166-954D-4935-9339-173A70D20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tr-TR" b="1" dirty="0"/>
              <a:t>Hayvan Atıkları ile Kojenerasyon</a:t>
            </a:r>
          </a:p>
        </p:txBody>
      </p:sp>
      <p:sp>
        <p:nvSpPr>
          <p:cNvPr id="6" name="Unvan 1">
            <a:extLst>
              <a:ext uri="{FF2B5EF4-FFF2-40B4-BE49-F238E27FC236}">
                <a16:creationId xmlns="" xmlns:a16="http://schemas.microsoft.com/office/drawing/2014/main" id="{7492B208-FC54-4961-90D4-64F97A2C5861}"/>
              </a:ext>
            </a:extLst>
          </p:cNvPr>
          <p:cNvSpPr txBox="1">
            <a:spLocks/>
          </p:cNvSpPr>
          <p:nvPr/>
        </p:nvSpPr>
        <p:spPr>
          <a:xfrm>
            <a:off x="1417991" y="5888088"/>
            <a:ext cx="9710102" cy="691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550.654 ton/gün      -    499.200 ton/gün</a:t>
            </a:r>
          </a:p>
        </p:txBody>
      </p:sp>
    </p:spTree>
    <p:extLst>
      <p:ext uri="{BB962C8B-B14F-4D97-AF65-F5344CB8AC3E}">
        <p14:creationId xmlns:p14="http://schemas.microsoft.com/office/powerpoint/2010/main" val="1540727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12">
            <a:extLst>
              <a:ext uri="{FF2B5EF4-FFF2-40B4-BE49-F238E27FC236}">
                <a16:creationId xmlns="" xmlns:a16="http://schemas.microsoft.com/office/drawing/2014/main" id="{1B92751A-DECF-461A-9569-77085CF42B40}"/>
              </a:ext>
            </a:extLst>
          </p:cNvPr>
          <p:cNvSpPr txBox="1">
            <a:spLocks/>
          </p:cNvSpPr>
          <p:nvPr/>
        </p:nvSpPr>
        <p:spPr>
          <a:xfrm>
            <a:off x="2151748" y="1453839"/>
            <a:ext cx="8964489" cy="4457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Türkiye - hayvan atıklarından biyogaz üreten tesis sayısı  &gt; 40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Tesis kurulu güç toplamı  &gt; 40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MW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Ortalama tesis üretim kapasitesi  &gt;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1MW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Almanya - hayvan atıklarından biyogaz üreten tesis sayısı  &gt; 10300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Tesis kurulu güç toplamı  &gt; 4300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MW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Ortalama tesis üretim kapasitesi  &gt;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480kW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Unvan 1">
            <a:extLst>
              <a:ext uri="{FF2B5EF4-FFF2-40B4-BE49-F238E27FC236}">
                <a16:creationId xmlns="" xmlns:a16="http://schemas.microsoft.com/office/drawing/2014/main" id="{685356AA-450D-4219-ACB9-AADA96AE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tr-TR" b="1" dirty="0"/>
              <a:t>Hayvan Atıkları ile Kojenerasyon</a:t>
            </a:r>
          </a:p>
        </p:txBody>
      </p:sp>
    </p:spTree>
    <p:extLst>
      <p:ext uri="{BB962C8B-B14F-4D97-AF65-F5344CB8AC3E}">
        <p14:creationId xmlns:p14="http://schemas.microsoft.com/office/powerpoint/2010/main" val="809389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>
            <a:extLst>
              <a:ext uri="{FF2B5EF4-FFF2-40B4-BE49-F238E27FC236}">
                <a16:creationId xmlns="" xmlns:a16="http://schemas.microsoft.com/office/drawing/2014/main" id="{E0D33101-50A2-4DBF-B906-AFC90BC0E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692431"/>
              </p:ext>
            </p:extLst>
          </p:nvPr>
        </p:nvGraphicFramePr>
        <p:xfrm>
          <a:off x="1237130" y="815788"/>
          <a:ext cx="9998542" cy="522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0318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68000">
              <a:schemeClr val="accent2">
                <a:lumMod val="20000"/>
                <a:lumOff val="80000"/>
              </a:schemeClr>
            </a:gs>
            <a:gs pos="100000">
              <a:schemeClr val="bg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C21EB00B-C896-4619-B1F9-2B0F3A28942B}"/>
              </a:ext>
            </a:extLst>
          </p:cNvPr>
          <p:cNvSpPr txBox="1"/>
          <p:nvPr/>
        </p:nvSpPr>
        <p:spPr>
          <a:xfrm>
            <a:off x="1773888" y="797543"/>
            <a:ext cx="96639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Teşekkür Ederiz…</a:t>
            </a:r>
          </a:p>
          <a:p>
            <a:endParaRPr lang="tr-TR" sz="2400" b="1" dirty="0"/>
          </a:p>
          <a:p>
            <a:endParaRPr lang="tr-TR" sz="2400" b="1" dirty="0"/>
          </a:p>
          <a:p>
            <a:r>
              <a:rPr lang="tr-TR" sz="2400" b="1" dirty="0"/>
              <a:t>TÜRKOTED Sosyal Medya Hesapları;</a:t>
            </a:r>
          </a:p>
          <a:p>
            <a:endParaRPr lang="tr-TR" sz="2400" b="1" dirty="0"/>
          </a:p>
          <a:p>
            <a:endParaRPr lang="tr-TR" dirty="0"/>
          </a:p>
        </p:txBody>
      </p:sp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96565751-B2BE-43DD-8900-15EECB9C1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282" y="2786175"/>
            <a:ext cx="2182905" cy="2182904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="" xmlns:a16="http://schemas.microsoft.com/office/drawing/2014/main" id="{9B92D78A-B38C-4E30-9E4A-E47BDBFA6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454" y="2756004"/>
            <a:ext cx="2215990" cy="221599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="" xmlns:a16="http://schemas.microsoft.com/office/drawing/2014/main" id="{D159487D-EDEB-4580-A438-1B33CB730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889" y="2786177"/>
            <a:ext cx="2182905" cy="2182905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E7F4B2E2-AEA7-400C-99BA-CE4D7DCACC8A}"/>
              </a:ext>
            </a:extLst>
          </p:cNvPr>
          <p:cNvSpPr txBox="1"/>
          <p:nvPr/>
        </p:nvSpPr>
        <p:spPr>
          <a:xfrm>
            <a:off x="4134130" y="5829626"/>
            <a:ext cx="3073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tx2">
                    <a:lumMod val="50000"/>
                  </a:schemeClr>
                </a:solidFill>
              </a:rPr>
              <a:t>www.turkoted.org</a:t>
            </a:r>
          </a:p>
        </p:txBody>
      </p:sp>
    </p:spTree>
    <p:extLst>
      <p:ext uri="{BB962C8B-B14F-4D97-AF65-F5344CB8AC3E}">
        <p14:creationId xmlns:p14="http://schemas.microsoft.com/office/powerpoint/2010/main" val="363233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261" y="0"/>
            <a:ext cx="9422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0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769" y="4565146"/>
            <a:ext cx="548688" cy="652329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546" y="1448781"/>
            <a:ext cx="548688" cy="652329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692" y="899060"/>
            <a:ext cx="9532522" cy="530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4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8523" y="858835"/>
            <a:ext cx="6897735" cy="394517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77794"/>
            <a:ext cx="8459788" cy="99853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tr-TR" b="1" dirty="0"/>
              <a:t>Kombine Çevrim Santraller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20254" y="5008714"/>
            <a:ext cx="975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Temel</a:t>
            </a:r>
            <a:r>
              <a:rPr lang="en-US" sz="2400" b="1" dirty="0"/>
              <a:t> </a:t>
            </a:r>
            <a:r>
              <a:rPr lang="en-US" sz="2400" b="1" dirty="0" err="1"/>
              <a:t>ama</a:t>
            </a:r>
            <a:r>
              <a:rPr lang="tr-TR" sz="2400" b="1" dirty="0"/>
              <a:t>ç elektrik üretimidir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En son teknolojilerle ulaşılan çevrim verimi %62 civarındadır.</a:t>
            </a:r>
            <a:endParaRPr lang="tr-TR" sz="1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5-10 yıllık dönemde bu rakamın en fazla %65-66 olabileceği beklenmektedir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AF0980-9238-44B7-B4FB-CDF04FDEF0C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88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6061225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653" y="1905000"/>
            <a:ext cx="7261794" cy="3428118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9225" y="645106"/>
            <a:ext cx="3650279" cy="1259894"/>
          </a:xfrm>
        </p:spPr>
        <p:txBody>
          <a:bodyPr>
            <a:normAutofit/>
          </a:bodyPr>
          <a:lstStyle/>
          <a:p>
            <a:r>
              <a:rPr lang="tr-TR" b="1" dirty="0"/>
              <a:t>Kojenerasyon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9225" y="2133602"/>
            <a:ext cx="3923426" cy="3759253"/>
          </a:xfrm>
        </p:spPr>
        <p:txBody>
          <a:bodyPr>
            <a:normAutofit/>
          </a:bodyPr>
          <a:lstStyle/>
          <a:p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Enerjiyi daha verimli kullanmak amacıyla elektrik ve ısı enerjisinin birlikte üretilmesini sağlayan teknolojidir.</a:t>
            </a:r>
          </a:p>
          <a:p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Birleşik ısı ve güç sistemleri (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Power, CHP) olarak da isimlendirilir.</a:t>
            </a:r>
          </a:p>
        </p:txBody>
      </p:sp>
    </p:spTree>
    <p:extLst>
      <p:ext uri="{BB962C8B-B14F-4D97-AF65-F5344CB8AC3E}">
        <p14:creationId xmlns:p14="http://schemas.microsoft.com/office/powerpoint/2010/main" val="376415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11" y="1061501"/>
            <a:ext cx="10957202" cy="565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57303" y="77794"/>
            <a:ext cx="9733913" cy="9985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b="1" dirty="0" err="1"/>
              <a:t>Kojenerasyon</a:t>
            </a:r>
            <a:r>
              <a:rPr lang="tr-TR" b="1" dirty="0"/>
              <a:t> (Birleşik Isı ve Güç) Santrali</a:t>
            </a:r>
            <a:endParaRPr lang="en-US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8554785" y="6224337"/>
            <a:ext cx="3065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Factory</a:t>
            </a:r>
            <a:r>
              <a:rPr lang="tr-TR" b="1" dirty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tr-TR" b="1" dirty="0" err="1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Housing</a:t>
            </a:r>
            <a:r>
              <a:rPr lang="tr-TR" b="1" dirty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tr-TR" b="1" dirty="0" err="1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Hospital</a:t>
            </a:r>
            <a:endParaRPr lang="tr-TR" b="1" dirty="0">
              <a:solidFill>
                <a:schemeClr val="bg1">
                  <a:lumMod val="95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6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6061225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9225" y="645106"/>
            <a:ext cx="3650279" cy="1259894"/>
          </a:xfrm>
        </p:spPr>
        <p:txBody>
          <a:bodyPr>
            <a:normAutofit/>
          </a:bodyPr>
          <a:lstStyle/>
          <a:p>
            <a:r>
              <a:rPr lang="tr-TR" b="1" dirty="0" err="1"/>
              <a:t>Trijenerasyon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2404" y="1833163"/>
            <a:ext cx="6998134" cy="4223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 err="1"/>
              <a:t>Trijenerasyon</a:t>
            </a:r>
            <a:r>
              <a:rPr lang="tr-TR" sz="2000" b="1" dirty="0"/>
              <a:t> sistemleri de </a:t>
            </a:r>
            <a:r>
              <a:rPr lang="tr-TR" sz="2000" b="1" dirty="0" err="1"/>
              <a:t>kojenerasyon</a:t>
            </a:r>
            <a:r>
              <a:rPr lang="tr-TR" sz="2000" b="1" dirty="0"/>
              <a:t> sistemleriyle aynı aşamalardan oluşmakta olup ek olarak soğutma fonksiyonu da eklenir.</a:t>
            </a:r>
          </a:p>
          <a:p>
            <a:pPr marL="0" indent="0">
              <a:buNone/>
            </a:pPr>
            <a:endParaRPr lang="tr-TR" sz="2000" b="1" dirty="0"/>
          </a:p>
          <a:p>
            <a:pPr>
              <a:spcBef>
                <a:spcPct val="0"/>
              </a:spcBef>
              <a:buClrTx/>
              <a:buNone/>
            </a:pPr>
            <a:r>
              <a:rPr lang="tr-TR" altLang="tr-TR" sz="2000" b="1" dirty="0" err="1"/>
              <a:t>Absorpsiyonlu</a:t>
            </a:r>
            <a:r>
              <a:rPr lang="tr-TR" altLang="tr-TR" sz="2000" b="1" dirty="0"/>
              <a:t> </a:t>
            </a:r>
            <a:r>
              <a:rPr lang="tr-TR" altLang="tr-TR" sz="2000" b="1" dirty="0" err="1"/>
              <a:t>Chillerin</a:t>
            </a:r>
            <a:r>
              <a:rPr lang="tr-TR" altLang="tr-TR" sz="2000" b="1" dirty="0"/>
              <a:t> çalışma prensibi;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tr-TR" altLang="tr-TR" sz="2000" b="1" dirty="0"/>
              <a:t>	Buharlaşma-</a:t>
            </a:r>
            <a:r>
              <a:rPr lang="tr-TR" altLang="tr-TR" sz="2000" b="1" dirty="0" err="1"/>
              <a:t>Yoğuşma</a:t>
            </a:r>
            <a:r>
              <a:rPr lang="tr-TR" altLang="tr-TR" sz="2000" b="1" dirty="0"/>
              <a:t> döngüsüne’ dayanmaktadır. Elektrikli </a:t>
            </a:r>
            <a:r>
              <a:rPr lang="tr-TR" altLang="tr-TR" sz="2000" b="1" dirty="0" err="1"/>
              <a:t>chillerlerde</a:t>
            </a:r>
            <a:r>
              <a:rPr lang="tr-TR" altLang="tr-TR" sz="2000" b="1" dirty="0"/>
              <a:t> soğutucu akışkanın sıkıştırılması mekanik kompresörle yapılırken, </a:t>
            </a:r>
            <a:r>
              <a:rPr lang="tr-TR" altLang="tr-TR" sz="2000" b="1" dirty="0" err="1"/>
              <a:t>Absorpsiyonlu</a:t>
            </a:r>
            <a:r>
              <a:rPr lang="tr-TR" altLang="tr-TR" sz="2000" b="1" dirty="0"/>
              <a:t> </a:t>
            </a:r>
            <a:r>
              <a:rPr lang="tr-TR" altLang="tr-TR" sz="2000" b="1" dirty="0" err="1"/>
              <a:t>Chillerde</a:t>
            </a:r>
            <a:r>
              <a:rPr lang="tr-TR" altLang="tr-TR" sz="2000" b="1" dirty="0"/>
              <a:t> bu işlem bir ısı kaynağından sağlanan enerjiyle gerçekleştirilmektedir. </a:t>
            </a:r>
          </a:p>
          <a:p>
            <a:pPr>
              <a:spcBef>
                <a:spcPct val="0"/>
              </a:spcBef>
              <a:buClrTx/>
              <a:buNone/>
            </a:pPr>
            <a:endParaRPr lang="tr-TR" altLang="tr-TR" sz="2000" b="1" dirty="0"/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tr-TR" altLang="tr-TR" b="1" dirty="0" err="1"/>
              <a:t>Absorption</a:t>
            </a:r>
            <a:r>
              <a:rPr lang="tr-TR" altLang="tr-TR" b="1" dirty="0"/>
              <a:t> </a:t>
            </a:r>
            <a:r>
              <a:rPr lang="tr-TR" altLang="tr-TR" b="1" dirty="0" err="1"/>
              <a:t>Chillerde</a:t>
            </a:r>
            <a:r>
              <a:rPr lang="tr-TR" altLang="tr-TR" b="1" dirty="0"/>
              <a:t> soğutucu akışkan olarak Lityum Bromür çözeltisi kullanılır. </a:t>
            </a:r>
          </a:p>
          <a:p>
            <a:pPr>
              <a:spcBef>
                <a:spcPct val="0"/>
              </a:spcBef>
              <a:buClrTx/>
              <a:buNone/>
            </a:pPr>
            <a:endParaRPr lang="tr-TR" altLang="tr-TR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graphicFrame>
        <p:nvGraphicFramePr>
          <p:cNvPr id="8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751217"/>
              </p:ext>
            </p:extLst>
          </p:nvPr>
        </p:nvGraphicFramePr>
        <p:xfrm>
          <a:off x="6623147" y="2903167"/>
          <a:ext cx="6316247" cy="3319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5810" y="718756"/>
            <a:ext cx="4426080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6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9776" y="174930"/>
            <a:ext cx="10899719" cy="641982"/>
          </a:xfrm>
        </p:spPr>
        <p:txBody>
          <a:bodyPr>
            <a:normAutofit fontScale="90000"/>
          </a:bodyPr>
          <a:lstStyle/>
          <a:p>
            <a:r>
              <a:rPr lang="tr-TR" sz="4000" b="1" dirty="0"/>
              <a:t>Kojenerasyon ve </a:t>
            </a:r>
            <a:r>
              <a:rPr lang="tr-TR" sz="4000" b="1" dirty="0" err="1"/>
              <a:t>Trijenerasyon</a:t>
            </a:r>
            <a:r>
              <a:rPr lang="tr-TR" sz="4000" b="1" dirty="0"/>
              <a:t> Çalışma Prensibi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Combined Heat &amp; Power- how it work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8556" y="816913"/>
            <a:ext cx="7803593" cy="5853309"/>
          </a:xfrm>
        </p:spPr>
      </p:pic>
    </p:spTree>
    <p:extLst>
      <p:ext uri="{BB962C8B-B14F-4D97-AF65-F5344CB8AC3E}">
        <p14:creationId xmlns:p14="http://schemas.microsoft.com/office/powerpoint/2010/main" val="101468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Kojenerasyon Uygulama Alanları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7014115" y="1577010"/>
            <a:ext cx="4303243" cy="318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eaLnBrk="1" hangingPunct="1">
              <a:lnSpc>
                <a:spcPct val="9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Gıda                                          </a:t>
            </a:r>
          </a:p>
          <a:p>
            <a:pPr marL="800100" lvl="1" indent="-342900" eaLnBrk="1" hangingPunct="1">
              <a:lnSpc>
                <a:spcPct val="9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Kimya - Petrol</a:t>
            </a:r>
          </a:p>
          <a:p>
            <a:pPr marL="800100" lvl="1" indent="-342900" eaLnBrk="1" hangingPunct="1">
              <a:lnSpc>
                <a:spcPct val="9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Çimento ve Cam</a:t>
            </a:r>
          </a:p>
          <a:p>
            <a:pPr marL="800100" lvl="1" indent="-342900" eaLnBrk="1" hangingPunct="1">
              <a:lnSpc>
                <a:spcPct val="9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Seramik</a:t>
            </a:r>
          </a:p>
          <a:p>
            <a:pPr marL="800100" lvl="1" indent="-342900" eaLnBrk="1" hangingPunct="1">
              <a:lnSpc>
                <a:spcPct val="9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Tekstil</a:t>
            </a:r>
          </a:p>
          <a:p>
            <a:pPr marL="800100" lvl="1" indent="-342900" eaLnBrk="1" hangingPunct="1">
              <a:lnSpc>
                <a:spcPct val="9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Kağıt ve Kağıt Ürünleri</a:t>
            </a:r>
          </a:p>
          <a:p>
            <a:pPr marL="800100" lvl="1" indent="-342900">
              <a:lnSpc>
                <a:spcPct val="9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tr-TR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Siteler</a:t>
            </a:r>
          </a:p>
        </p:txBody>
      </p:sp>
      <p:sp>
        <p:nvSpPr>
          <p:cNvPr id="5" name="İçerik Yer Tutucusu 3"/>
          <p:cNvSpPr txBox="1">
            <a:spLocks/>
          </p:cNvSpPr>
          <p:nvPr/>
        </p:nvSpPr>
        <p:spPr>
          <a:xfrm>
            <a:off x="1966358" y="1616767"/>
            <a:ext cx="4421189" cy="31885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9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tr-TR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Hastaneler</a:t>
            </a:r>
          </a:p>
          <a:p>
            <a:pPr marL="800100" lvl="1" indent="-342900">
              <a:lnSpc>
                <a:spcPct val="9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tr-TR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Oteller</a:t>
            </a:r>
          </a:p>
          <a:p>
            <a:pPr marL="800100" lvl="1" indent="-342900">
              <a:lnSpc>
                <a:spcPct val="9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tr-TR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Alışveriş Merkezleri</a:t>
            </a:r>
          </a:p>
          <a:p>
            <a:pPr lvl="1">
              <a:lnSpc>
                <a:spcPct val="9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tr-TR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İş Yerleri ve Ofisler</a:t>
            </a:r>
          </a:p>
          <a:p>
            <a:pPr marL="800100" lvl="1" indent="-342900">
              <a:lnSpc>
                <a:spcPct val="9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tr-TR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Seralar</a:t>
            </a:r>
          </a:p>
          <a:p>
            <a:pPr marL="800100" lvl="1" indent="-342900">
              <a:lnSpc>
                <a:spcPct val="9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tr-TR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Havaalanları</a:t>
            </a:r>
          </a:p>
          <a:p>
            <a:pPr marL="800100" lvl="1" indent="-342900">
              <a:lnSpc>
                <a:spcPct val="9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tr-TR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Demir- Çelik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2125386" y="5149090"/>
            <a:ext cx="90917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Kojenerasyon sistemlerinin dizaynında  en yüksek verimliliği elde etmek için temel veri olarak ısı ihtiyacı göz önüne alınır.</a:t>
            </a:r>
          </a:p>
          <a:p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95851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lim">
  <a:themeElements>
    <a:clrScheme name="Özel 3">
      <a:dk1>
        <a:srgbClr val="0070C0"/>
      </a:dk1>
      <a:lt1>
        <a:sysClr val="window" lastClr="FFFFFF"/>
      </a:lt1>
      <a:dk2>
        <a:srgbClr val="87B1C3"/>
      </a:dk2>
      <a:lt2>
        <a:srgbClr val="0070C0"/>
      </a:lt2>
      <a:accent1>
        <a:srgbClr val="00B0F0"/>
      </a:accent1>
      <a:accent2>
        <a:srgbClr val="87B1C3"/>
      </a:accent2>
      <a:accent3>
        <a:srgbClr val="AFCBD7"/>
      </a:accent3>
      <a:accent4>
        <a:srgbClr val="4AA157"/>
      </a:accent4>
      <a:accent5>
        <a:srgbClr val="46788D"/>
      </a:accent5>
      <a:accent6>
        <a:srgbClr val="002060"/>
      </a:accent6>
      <a:hlink>
        <a:srgbClr val="D7E5EB"/>
      </a:hlink>
      <a:folHlink>
        <a:srgbClr val="AFCBD7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282EB108-EDE6-4B8E-957B-D4A69BF580E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</TotalTime>
  <Words>579</Words>
  <Application>Microsoft Office PowerPoint</Application>
  <PresentationFormat>Özel</PresentationFormat>
  <Paragraphs>126</Paragraphs>
  <Slides>19</Slides>
  <Notes>10</Notes>
  <HiddenSlides>0</HiddenSlides>
  <MMClips>1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19</vt:i4>
      </vt:variant>
    </vt:vector>
  </HeadingPairs>
  <TitlesOfParts>
    <vt:vector size="22" baseType="lpstr">
      <vt:lpstr>Duman</vt:lpstr>
      <vt:lpstr>Office Teması</vt:lpstr>
      <vt:lpstr>Dilim</vt:lpstr>
      <vt:lpstr>Kojenerasyon Teknolojileri Emre ARICAN</vt:lpstr>
      <vt:lpstr>PowerPoint Sunusu</vt:lpstr>
      <vt:lpstr>PowerPoint Sunusu</vt:lpstr>
      <vt:lpstr>Kombine Çevrim Santraller</vt:lpstr>
      <vt:lpstr>Kojenerasyon Nedir?</vt:lpstr>
      <vt:lpstr>PowerPoint Sunusu</vt:lpstr>
      <vt:lpstr>Trijenerasyon</vt:lpstr>
      <vt:lpstr>Kojenerasyon ve Trijenerasyon Çalışma Prensibi </vt:lpstr>
      <vt:lpstr>Kojenerasyon Uygulama Alanları</vt:lpstr>
      <vt:lpstr>Bölgesel Isıtma</vt:lpstr>
      <vt:lpstr>Kojenerasyonun Avantajları</vt:lpstr>
      <vt:lpstr>Elektrik Üretiminde Atmosfere CO2 Salınımı</vt:lpstr>
      <vt:lpstr>PowerPoint Sunusu</vt:lpstr>
      <vt:lpstr>Orman ve Tarım Atıkları ile Kojenerasyon</vt:lpstr>
      <vt:lpstr>Hayvan Atıkları ile Kojenerasyon</vt:lpstr>
      <vt:lpstr>Hayvan Atıkları ile Kojenerasyon</vt:lpstr>
      <vt:lpstr>Hayvan Atıkları ile Kojenerasyon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Kojenerasyon Teknolojileri</dc:title>
  <dc:creator>TÜRKOTED</dc:creator>
  <cp:lastModifiedBy>Emre ARICAN</cp:lastModifiedBy>
  <cp:revision>67</cp:revision>
  <cp:lastPrinted>2018-11-19T09:28:38Z</cp:lastPrinted>
  <dcterms:created xsi:type="dcterms:W3CDTF">2017-04-10T09:22:09Z</dcterms:created>
  <dcterms:modified xsi:type="dcterms:W3CDTF">2018-11-19T09:28:57Z</dcterms:modified>
</cp:coreProperties>
</file>